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0" r:id="rId4"/>
    <p:sldId id="310" r:id="rId5"/>
    <p:sldId id="296" r:id="rId6"/>
    <p:sldId id="308" r:id="rId7"/>
    <p:sldId id="299" r:id="rId8"/>
    <p:sldId id="306" r:id="rId9"/>
    <p:sldId id="304" r:id="rId10"/>
    <p:sldId id="305" r:id="rId11"/>
    <p:sldId id="307" r:id="rId12"/>
    <p:sldId id="311" r:id="rId13"/>
    <p:sldId id="303" r:id="rId14"/>
    <p:sldId id="297" r:id="rId15"/>
    <p:sldId id="302" r:id="rId16"/>
    <p:sldId id="30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93D2"/>
    <a:srgbClr val="244C91"/>
    <a:srgbClr val="4AC2B7"/>
    <a:srgbClr val="3E61A0"/>
    <a:srgbClr val="E2E9F6"/>
    <a:srgbClr val="189C1E"/>
    <a:srgbClr val="A5BBE3"/>
    <a:srgbClr val="5DD5FF"/>
    <a:srgbClr val="48A6A2"/>
    <a:srgbClr val="F3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6"/>
    <p:restoredTop sz="94648"/>
  </p:normalViewPr>
  <p:slideViewPr>
    <p:cSldViewPr snapToGrid="0">
      <p:cViewPr varScale="1">
        <p:scale>
          <a:sx n="107" d="100"/>
          <a:sy n="107" d="100"/>
        </p:scale>
        <p:origin x="8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74C7C-9F12-44D3-B312-30C8124EA7CE}" type="datetimeFigureOut">
              <a:rPr lang="ru-RU" smtClean="0"/>
              <a:t>09.04.2023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E073-A5BE-49B9-A7A8-0363ED810DC1}" type="slidenum">
              <a:rPr lang="ru-RU" smtClean="0"/>
              <a:t>‹#›</a:t>
            </a:fld>
            <a:endParaRPr lang="ru-RU"/>
          </a:p>
        </p:txBody>
      </p:sp>
    </p:spTree>
    <p:extLst>
      <p:ext uri="{BB962C8B-B14F-4D97-AF65-F5344CB8AC3E}">
        <p14:creationId xmlns:p14="http://schemas.microsoft.com/office/powerpoint/2010/main" val="2750403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A26E073-A5BE-49B9-A7A8-0363ED810DC1}" type="slidenum">
              <a:rPr lang="ru-RU" smtClean="0"/>
              <a:t>1</a:t>
            </a:fld>
            <a:endParaRPr lang="ru-RU"/>
          </a:p>
        </p:txBody>
      </p:sp>
    </p:spTree>
    <p:extLst>
      <p:ext uri="{BB962C8B-B14F-4D97-AF65-F5344CB8AC3E}">
        <p14:creationId xmlns:p14="http://schemas.microsoft.com/office/powerpoint/2010/main" val="395076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A26E073-A5BE-49B9-A7A8-0363ED810DC1}" type="slidenum">
              <a:rPr lang="ru-RU" smtClean="0"/>
              <a:t>2</a:t>
            </a:fld>
            <a:endParaRPr lang="ru-RU"/>
          </a:p>
        </p:txBody>
      </p:sp>
    </p:spTree>
    <p:extLst>
      <p:ext uri="{BB962C8B-B14F-4D97-AF65-F5344CB8AC3E}">
        <p14:creationId xmlns:p14="http://schemas.microsoft.com/office/powerpoint/2010/main" val="179718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A26E073-A5BE-49B9-A7A8-0363ED810DC1}" type="slidenum">
              <a:rPr lang="ru-RU" smtClean="0"/>
              <a:t>3</a:t>
            </a:fld>
            <a:endParaRPr lang="ru-RU"/>
          </a:p>
        </p:txBody>
      </p:sp>
    </p:spTree>
    <p:extLst>
      <p:ext uri="{BB962C8B-B14F-4D97-AF65-F5344CB8AC3E}">
        <p14:creationId xmlns:p14="http://schemas.microsoft.com/office/powerpoint/2010/main" val="359806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C8B982-3EDD-CD01-CCC4-78F729B1EAE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F9BAA6A-B13C-0937-3E76-0661C2E0DD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C108B8C-589A-7E07-73AB-11D9BE91316F}"/>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4E57136F-A1CC-F3E9-CEB6-87F8F01263A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38AAF23-24D4-6BEF-E426-1495EFA11A30}"/>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4139355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BD0310-219A-A9B9-A653-9B852E2BCE7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B86F86B-A648-272F-E5DE-1808BFBDE02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6516779-9380-8BDD-DEE3-6A1AA18F042D}"/>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4B6FC5FD-41BF-80D5-E52D-70F6BD0761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4797EBC-148F-6C05-A6AE-C82166877A21}"/>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5084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2AC2B01-B75D-A3B3-CE07-0BF305A0B92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C054369-3D6E-E428-7049-BEBBF41FC29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697A276-F1A5-4D82-F5EB-6037A0B3A1E6}"/>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6AA627B4-4A89-553D-0DD9-D3FFD9B407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2EC90C0-F70C-8F53-DA83-88B466B9350A}"/>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57013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E05732-8EE1-2033-5D2D-6AD7B0E20FA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02118C7-CF99-3A2D-9769-34AC5EE19D9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42EFFE6-2896-27B3-5775-D1A30B4BD416}"/>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8D31F4A8-1CA7-3F78-7A1A-87CCE94AC4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8426D6A-7286-4C1E-D1C2-D55B5CFD2127}"/>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115383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97548D-AB93-3B89-7E61-6699FB49FB3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528299B-22E4-9F0F-6540-A7390F6893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6F5240D-B97C-4981-CD67-466F62522329}"/>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7A0DC125-C360-8703-C61E-33059008FB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9BC3E22-AFE1-4CBB-1720-0F1EF7F7A570}"/>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143343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E9A062-D82A-8B98-DB1F-DD4762B1E50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46B4B6-8996-959C-9522-71E6F650B1D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95A09F8C-12AD-3877-4CB6-ED5B67A3596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959BF51-E7E6-EB11-39BF-A123AF4FBE2C}"/>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6" name="Нижний колонтитул 5">
            <a:extLst>
              <a:ext uri="{FF2B5EF4-FFF2-40B4-BE49-F238E27FC236}">
                <a16:creationId xmlns:a16="http://schemas.microsoft.com/office/drawing/2014/main" id="{2A35705E-EC57-6C5F-217E-18F51277248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D8166A3-3979-F08F-C4F1-6CDF1B29B0CC}"/>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19022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AB5D4F-A888-0F68-CDFE-64E8FF3B59C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866A2FB-F4E3-A4E7-2FEA-B9E8E975D3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8EAD76E4-3DE4-2567-E26A-12E1F0439C9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F297063-C814-0E34-09D3-AA1F12CA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B635785-B208-2AB1-AF28-B78FF1BECD2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0BF0DCF-86CF-80D0-940E-A692692AC8D0}"/>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8" name="Нижний колонтитул 7">
            <a:extLst>
              <a:ext uri="{FF2B5EF4-FFF2-40B4-BE49-F238E27FC236}">
                <a16:creationId xmlns:a16="http://schemas.microsoft.com/office/drawing/2014/main" id="{35EFFE4B-F2D6-50A7-690B-4045BE3AC2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8DB815A-70C7-E2D3-BC7C-42C11FB86CB1}"/>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383298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0F1183-8D3D-D6ED-724B-98436CBCBB4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1A20412-8171-8615-EFBA-6CF00D0C16B2}"/>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4" name="Нижний колонтитул 3">
            <a:extLst>
              <a:ext uri="{FF2B5EF4-FFF2-40B4-BE49-F238E27FC236}">
                <a16:creationId xmlns:a16="http://schemas.microsoft.com/office/drawing/2014/main" id="{DF1FE5FE-76D6-1EA8-1174-6C2A6375BDE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3F1A4C3-CAEE-13A1-BFC2-5B17FB9D6DFF}"/>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402969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44FB299-E4A1-81EC-E08D-19E0F3008EDA}"/>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3" name="Нижний колонтитул 2">
            <a:extLst>
              <a:ext uri="{FF2B5EF4-FFF2-40B4-BE49-F238E27FC236}">
                <a16:creationId xmlns:a16="http://schemas.microsoft.com/office/drawing/2014/main" id="{2702B8A1-01F9-6157-5DBE-D9FE429F050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951EF6D-F8F9-D7C8-5E56-3124F51BDAC1}"/>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3471710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25947-90A7-20C7-4319-A624807C6FE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50965BB-7B52-B5BC-7CB5-E8F7634C3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C2A0475-14ED-D589-E16E-1C1AF66BE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5F91F0A-EEEB-BA49-7D85-53EE0A1858C1}"/>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6" name="Нижний колонтитул 5">
            <a:extLst>
              <a:ext uri="{FF2B5EF4-FFF2-40B4-BE49-F238E27FC236}">
                <a16:creationId xmlns:a16="http://schemas.microsoft.com/office/drawing/2014/main" id="{80534DB7-E9D2-5BE1-E09B-DF99D24B49A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2CA84FD-52EF-ED02-4168-4193A08841F1}"/>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175777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27310-F168-7875-66A3-D141CB0B580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FD5F45C-35B1-90B2-758D-D70CDAC2F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11D17904-1C5B-1090-9AB5-564E480DC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353C4B6-E4E4-E08E-074C-F66DADE49713}"/>
              </a:ext>
            </a:extLst>
          </p:cNvPr>
          <p:cNvSpPr>
            <a:spLocks noGrp="1"/>
          </p:cNvSpPr>
          <p:nvPr>
            <p:ph type="dt" sz="half" idx="10"/>
          </p:nvPr>
        </p:nvSpPr>
        <p:spPr/>
        <p:txBody>
          <a:bodyPr/>
          <a:lstStyle/>
          <a:p>
            <a:fld id="{9946CB27-2878-4CCC-A978-E6414B6D8A5D}" type="datetimeFigureOut">
              <a:rPr lang="ru-RU" smtClean="0"/>
              <a:t>09.04.2023</a:t>
            </a:fld>
            <a:endParaRPr lang="ru-RU"/>
          </a:p>
        </p:txBody>
      </p:sp>
      <p:sp>
        <p:nvSpPr>
          <p:cNvPr id="6" name="Нижний колонтитул 5">
            <a:extLst>
              <a:ext uri="{FF2B5EF4-FFF2-40B4-BE49-F238E27FC236}">
                <a16:creationId xmlns:a16="http://schemas.microsoft.com/office/drawing/2014/main" id="{88389C38-2BDD-918C-1973-541F553EEF7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2C4B0D1-C64D-B64B-942A-FFDC659A7B93}"/>
              </a:ext>
            </a:extLst>
          </p:cNvPr>
          <p:cNvSpPr>
            <a:spLocks noGrp="1"/>
          </p:cNvSpPr>
          <p:nvPr>
            <p:ph type="sldNum" sz="quarter" idx="12"/>
          </p:nvPr>
        </p:nvSpPr>
        <p:spPr/>
        <p:txBody>
          <a:bodyPr/>
          <a:lstStyle/>
          <a:p>
            <a:fld id="{E0CF2775-D45A-459E-8754-CCABCAD51A4F}" type="slidenum">
              <a:rPr lang="ru-RU" smtClean="0"/>
              <a:t>‹#›</a:t>
            </a:fld>
            <a:endParaRPr lang="ru-RU"/>
          </a:p>
        </p:txBody>
      </p:sp>
    </p:spTree>
    <p:extLst>
      <p:ext uri="{BB962C8B-B14F-4D97-AF65-F5344CB8AC3E}">
        <p14:creationId xmlns:p14="http://schemas.microsoft.com/office/powerpoint/2010/main" val="23679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FFFC89-D0A2-DE12-E32F-3E7C859D5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539CC644-0F57-1178-182D-C75BFFF15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0D361D-FEA3-6E21-C3F4-2C33293F8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6CB27-2878-4CCC-A978-E6414B6D8A5D}" type="datetimeFigureOut">
              <a:rPr lang="ru-RU" smtClean="0"/>
              <a:t>09.04.2023</a:t>
            </a:fld>
            <a:endParaRPr lang="ru-RU"/>
          </a:p>
        </p:txBody>
      </p:sp>
      <p:sp>
        <p:nvSpPr>
          <p:cNvPr id="5" name="Нижний колонтитул 4">
            <a:extLst>
              <a:ext uri="{FF2B5EF4-FFF2-40B4-BE49-F238E27FC236}">
                <a16:creationId xmlns:a16="http://schemas.microsoft.com/office/drawing/2014/main" id="{F111F887-8F62-7F94-CBEC-DA1C2F7A3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696D75F-4BA5-6C96-E28C-88B2EDD44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F2775-D45A-459E-8754-CCABCAD51A4F}" type="slidenum">
              <a:rPr lang="ru-RU" smtClean="0"/>
              <a:t>‹#›</a:t>
            </a:fld>
            <a:endParaRPr lang="ru-RU"/>
          </a:p>
        </p:txBody>
      </p:sp>
    </p:spTree>
    <p:extLst>
      <p:ext uri="{BB962C8B-B14F-4D97-AF65-F5344CB8AC3E}">
        <p14:creationId xmlns:p14="http://schemas.microsoft.com/office/powerpoint/2010/main" val="2711701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huggingface.co/datasets/blinoff/kinopoisk"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bankiros.ru/bank/otzyvy" TargetMode="External"/><Relationship Id="rId4" Type="http://schemas.openxmlformats.org/officeDocument/2006/relationships/hyperlink" Target="https://huggingface.co/blanchefort/rubert-base-cased-sentiment-rurewiew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mailto:yura.ivanov.2001@mail.ru" TargetMode="External"/><Relationship Id="rId3" Type="http://schemas.openxmlformats.org/officeDocument/2006/relationships/image" Target="../media/image35.jpg"/><Relationship Id="rId7" Type="http://schemas.openxmlformats.org/officeDocument/2006/relationships/hyperlink" Target="mailto:hdystasyfibkv@gmail.com" TargetMode="External"/><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hyperlink" Target="mailto:sharafetdinov42@yandex.ru"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a:extLst>
              <a:ext uri="{FF2B5EF4-FFF2-40B4-BE49-F238E27FC236}">
                <a16:creationId xmlns:a16="http://schemas.microsoft.com/office/drawing/2014/main" id="{52BD7EC1-7DC2-1BF6-EE4C-207C6E177A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9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a:extLst>
              <a:ext uri="{FF2B5EF4-FFF2-40B4-BE49-F238E27FC236}">
                <a16:creationId xmlns:a16="http://schemas.microsoft.com/office/drawing/2014/main" id="{9CCC9149-F0E4-6B10-4EAE-B4102EE510FC}"/>
              </a:ext>
            </a:extLst>
          </p:cNvPr>
          <p:cNvSpPr/>
          <p:nvPr/>
        </p:nvSpPr>
        <p:spPr>
          <a:xfrm>
            <a:off x="0" y="0"/>
            <a:ext cx="12192000" cy="6858000"/>
          </a:xfrm>
          <a:prstGeom prst="rect">
            <a:avLst/>
          </a:prstGeom>
          <a:gradFill flip="none" rotWithShape="1">
            <a:gsLst>
              <a:gs pos="0">
                <a:schemeClr val="tx1">
                  <a:lumMod val="95000"/>
                  <a:lumOff val="5000"/>
                  <a:alpha val="66000"/>
                </a:schemeClr>
              </a:gs>
              <a:gs pos="100000">
                <a:schemeClr val="tx1">
                  <a:lumMod val="95000"/>
                  <a:lumOff val="5000"/>
                  <a:alpha val="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035" name="Picture 11">
            <a:extLst>
              <a:ext uri="{FF2B5EF4-FFF2-40B4-BE49-F238E27FC236}">
                <a16:creationId xmlns:a16="http://schemas.microsoft.com/office/drawing/2014/main" id="{E922F3D4-7DD0-E4FE-C989-572FAB0C7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0" y="193548"/>
            <a:ext cx="1300422" cy="128300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23B87E2F-F020-E894-313F-43962C3B9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93362"/>
            <a:ext cx="10236200" cy="1921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7C2A55-82B7-A7C3-28DC-1A072F2588DA}"/>
              </a:ext>
            </a:extLst>
          </p:cNvPr>
          <p:cNvSpPr txBox="1"/>
          <p:nvPr/>
        </p:nvSpPr>
        <p:spPr>
          <a:xfrm>
            <a:off x="315746" y="3876931"/>
            <a:ext cx="9772315" cy="461665"/>
          </a:xfrm>
          <a:prstGeom prst="rect">
            <a:avLst/>
          </a:prstGeom>
          <a:noFill/>
        </p:spPr>
        <p:txBody>
          <a:bodyPr wrap="square">
            <a:spAutoFit/>
          </a:bodyPr>
          <a:lstStyle/>
          <a:p>
            <a:pPr rtl="0">
              <a:spcBef>
                <a:spcPts val="0"/>
              </a:spcBef>
              <a:spcAft>
                <a:spcPts val="0"/>
              </a:spcAft>
            </a:pPr>
            <a:r>
              <a:rPr lang="ru-RU" sz="2400" b="0" dirty="0">
                <a:solidFill>
                  <a:srgbClr val="FFFFFF"/>
                </a:solidFill>
                <a:effectLst/>
                <a:latin typeface="Myriad pro"/>
              </a:rPr>
              <a:t>Классификация </a:t>
            </a:r>
            <a:r>
              <a:rPr lang="ru-RU" sz="2400" dirty="0">
                <a:solidFill>
                  <a:srgbClr val="FFFFFF"/>
                </a:solidFill>
                <a:latin typeface="Myriad pro"/>
              </a:rPr>
              <a:t>этичности</a:t>
            </a:r>
            <a:r>
              <a:rPr lang="ru-RU" sz="2400" b="0" dirty="0">
                <a:solidFill>
                  <a:srgbClr val="FFFFFF"/>
                </a:solidFill>
                <a:effectLst/>
                <a:latin typeface="Myriad pro"/>
              </a:rPr>
              <a:t> и категорий для отзывов о банках</a:t>
            </a:r>
            <a:endParaRPr lang="ru-RU" sz="2400" b="0" dirty="0">
              <a:effectLst/>
              <a:latin typeface="Myriad pro"/>
            </a:endParaRPr>
          </a:p>
        </p:txBody>
      </p:sp>
      <p:sp>
        <p:nvSpPr>
          <p:cNvPr id="14" name="TextBox 13">
            <a:extLst>
              <a:ext uri="{FF2B5EF4-FFF2-40B4-BE49-F238E27FC236}">
                <a16:creationId xmlns:a16="http://schemas.microsoft.com/office/drawing/2014/main" id="{4777E7DB-A512-AC2F-D24D-5E4D71676E10}"/>
              </a:ext>
            </a:extLst>
          </p:cNvPr>
          <p:cNvSpPr txBox="1"/>
          <p:nvPr/>
        </p:nvSpPr>
        <p:spPr>
          <a:xfrm>
            <a:off x="315746" y="4518966"/>
            <a:ext cx="9094952" cy="553998"/>
          </a:xfrm>
          <a:prstGeom prst="rect">
            <a:avLst/>
          </a:prstGeom>
          <a:noFill/>
          <a:effectLst>
            <a:outerShdw blurRad="50800" dist="38100" dir="2700000" algn="tl" rotWithShape="0">
              <a:prstClr val="black">
                <a:alpha val="40000"/>
              </a:prstClr>
            </a:outerShdw>
          </a:effectLst>
        </p:spPr>
        <p:txBody>
          <a:bodyPr wrap="square">
            <a:spAutoFit/>
          </a:bodyPr>
          <a:lstStyle>
            <a:defPPr>
              <a:defRPr lang="ru-RU"/>
            </a:defPPr>
            <a:lvl1pPr>
              <a:spcBef>
                <a:spcPts val="0"/>
              </a:spcBef>
              <a:spcAft>
                <a:spcPts val="0"/>
              </a:spcAft>
              <a:defRPr sz="3000" b="1">
                <a:solidFill>
                  <a:srgbClr val="F3F3F3"/>
                </a:solidFill>
                <a:latin typeface="Myriad pro"/>
              </a:defRPr>
            </a:lvl1pPr>
          </a:lstStyle>
          <a:p>
            <a:r>
              <a:rPr lang="en-US" dirty="0"/>
              <a:t>HSE Data Science Hack</a:t>
            </a:r>
            <a:endParaRPr lang="ru-RU" dirty="0"/>
          </a:p>
        </p:txBody>
      </p:sp>
      <p:sp>
        <p:nvSpPr>
          <p:cNvPr id="16" name="TextBox 15">
            <a:extLst>
              <a:ext uri="{FF2B5EF4-FFF2-40B4-BE49-F238E27FC236}">
                <a16:creationId xmlns:a16="http://schemas.microsoft.com/office/drawing/2014/main" id="{25A1ED1D-220D-FDFF-9975-D1689CC237E9}"/>
              </a:ext>
            </a:extLst>
          </p:cNvPr>
          <p:cNvSpPr txBox="1"/>
          <p:nvPr/>
        </p:nvSpPr>
        <p:spPr>
          <a:xfrm>
            <a:off x="10236200" y="6254423"/>
            <a:ext cx="1841500" cy="461665"/>
          </a:xfrm>
          <a:prstGeom prst="rect">
            <a:avLst/>
          </a:prstGeom>
          <a:noFill/>
        </p:spPr>
        <p:txBody>
          <a:bodyPr wrap="square">
            <a:spAutoFit/>
          </a:bodyPr>
          <a:lstStyle/>
          <a:p>
            <a:pPr rtl="0">
              <a:spcBef>
                <a:spcPts val="0"/>
              </a:spcBef>
              <a:spcAft>
                <a:spcPts val="0"/>
              </a:spcAft>
            </a:pPr>
            <a:r>
              <a:rPr lang="en-US" sz="2400" dirty="0">
                <a:solidFill>
                  <a:srgbClr val="FFFFFF"/>
                </a:solidFill>
                <a:latin typeface="Myriad pro"/>
              </a:rPr>
              <a:t>09</a:t>
            </a:r>
            <a:r>
              <a:rPr lang="ru-RU" sz="2400" b="0" i="0" u="none" strike="noStrike" dirty="0">
                <a:solidFill>
                  <a:srgbClr val="FFFFFF"/>
                </a:solidFill>
                <a:effectLst/>
                <a:latin typeface="Myriad pro"/>
              </a:rPr>
              <a:t>.0</a:t>
            </a:r>
            <a:r>
              <a:rPr lang="en-US" sz="2400" b="0" i="0" u="none" strike="noStrike" dirty="0">
                <a:solidFill>
                  <a:srgbClr val="FFFFFF"/>
                </a:solidFill>
                <a:effectLst/>
                <a:latin typeface="Myriad pro"/>
              </a:rPr>
              <a:t>4</a:t>
            </a:r>
            <a:r>
              <a:rPr lang="ru-RU" sz="2400" b="0" i="0" u="none" strike="noStrike" dirty="0">
                <a:solidFill>
                  <a:srgbClr val="FFFFFF"/>
                </a:solidFill>
                <a:effectLst/>
                <a:latin typeface="Myriad pro"/>
              </a:rPr>
              <a:t>.2023</a:t>
            </a:r>
            <a:endParaRPr lang="ru-RU" b="0" dirty="0">
              <a:effectLst/>
              <a:latin typeface="Myriad pro"/>
            </a:endParaRPr>
          </a:p>
        </p:txBody>
      </p:sp>
      <p:cxnSp>
        <p:nvCxnSpPr>
          <p:cNvPr id="18" name="Прямая соединительная линия 17">
            <a:extLst>
              <a:ext uri="{FF2B5EF4-FFF2-40B4-BE49-F238E27FC236}">
                <a16:creationId xmlns:a16="http://schemas.microsoft.com/office/drawing/2014/main" id="{FBA7C653-F6F6-839A-0AEF-F4CE89A617CA}"/>
              </a:ext>
            </a:extLst>
          </p:cNvPr>
          <p:cNvCxnSpPr>
            <a:cxnSpLocks/>
          </p:cNvCxnSpPr>
          <p:nvPr/>
        </p:nvCxnSpPr>
        <p:spPr>
          <a:xfrm>
            <a:off x="315746" y="4419766"/>
            <a:ext cx="96791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0D4A61D-7A6A-198F-F5A5-90859C07B8F8}"/>
              </a:ext>
            </a:extLst>
          </p:cNvPr>
          <p:cNvSpPr txBox="1"/>
          <p:nvPr/>
        </p:nvSpPr>
        <p:spPr>
          <a:xfrm>
            <a:off x="114300" y="6215205"/>
            <a:ext cx="2721367" cy="461665"/>
          </a:xfrm>
          <a:prstGeom prst="rect">
            <a:avLst/>
          </a:prstGeom>
          <a:noFill/>
        </p:spPr>
        <p:txBody>
          <a:bodyPr wrap="square">
            <a:spAutoFit/>
          </a:bodyPr>
          <a:lstStyle/>
          <a:p>
            <a:pPr rtl="0">
              <a:spcBef>
                <a:spcPts val="0"/>
              </a:spcBef>
              <a:spcAft>
                <a:spcPts val="0"/>
              </a:spcAft>
            </a:pPr>
            <a:r>
              <a:rPr lang="ru-RU" sz="2400" b="0" i="0" u="none" strike="noStrike" dirty="0">
                <a:solidFill>
                  <a:srgbClr val="FFFFFF"/>
                </a:solidFill>
                <a:effectLst/>
                <a:latin typeface="Myriad pro"/>
              </a:rPr>
              <a:t>Команда</a:t>
            </a:r>
            <a:r>
              <a:rPr lang="en-US" sz="2400" b="0" i="0" u="none" strike="noStrike" dirty="0">
                <a:solidFill>
                  <a:srgbClr val="FFFFFF"/>
                </a:solidFill>
                <a:effectLst/>
                <a:latin typeface="Myriad pro"/>
              </a:rPr>
              <a:t> </a:t>
            </a:r>
            <a:r>
              <a:rPr lang="en-US" sz="2400" i="0" u="none" strike="noStrike" dirty="0" err="1">
                <a:solidFill>
                  <a:srgbClr val="FFFFFF"/>
                </a:solidFill>
                <a:effectLst/>
                <a:latin typeface="Myriad pro"/>
              </a:rPr>
              <a:t>ikanam</a:t>
            </a:r>
            <a:endParaRPr lang="ru-RU" sz="2400" dirty="0">
              <a:effectLst/>
              <a:latin typeface="Myriad pro"/>
            </a:endParaRPr>
          </a:p>
        </p:txBody>
      </p:sp>
      <p:pic>
        <p:nvPicPr>
          <p:cNvPr id="6" name="Рисунок 5">
            <a:extLst>
              <a:ext uri="{FF2B5EF4-FFF2-40B4-BE49-F238E27FC236}">
                <a16:creationId xmlns:a16="http://schemas.microsoft.com/office/drawing/2014/main" id="{145F5B8E-A1AA-4F79-8008-BEA449756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 y="124355"/>
            <a:ext cx="2898816" cy="655100"/>
          </a:xfrm>
          <a:prstGeom prst="rect">
            <a:avLst/>
          </a:prstGeom>
        </p:spPr>
      </p:pic>
    </p:spTree>
    <p:extLst>
      <p:ext uri="{BB962C8B-B14F-4D97-AF65-F5344CB8AC3E}">
        <p14:creationId xmlns:p14="http://schemas.microsoft.com/office/powerpoint/2010/main" val="319696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279400" y="911194"/>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257175" y="419100"/>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Рейтинг русскоязычных </a:t>
            </a:r>
            <a:r>
              <a:rPr lang="ru-RU" sz="2400" dirty="0" err="1">
                <a:solidFill>
                  <a:srgbClr val="253587"/>
                </a:solidFill>
                <a:latin typeface="Myriad pro"/>
                <a:cs typeface="Arial" panose="020B0604020202020204" pitchFamily="34" charset="0"/>
              </a:rPr>
              <a:t>энкодеров</a:t>
            </a:r>
            <a:r>
              <a:rPr lang="ru-RU" sz="2400" dirty="0">
                <a:solidFill>
                  <a:srgbClr val="253587"/>
                </a:solidFill>
                <a:latin typeface="Myriad pro"/>
                <a:cs typeface="Arial" panose="020B0604020202020204" pitchFamily="34" charset="0"/>
              </a:rPr>
              <a:t> предложений, график 2</a:t>
            </a:r>
            <a:endParaRPr lang="ru-RU" sz="2000" dirty="0">
              <a:latin typeface="Myriad pro"/>
              <a:cs typeface="Arial" panose="020B0604020202020204" pitchFamily="34" charset="0"/>
            </a:endParaRPr>
          </a:p>
        </p:txBody>
      </p:sp>
      <p:pic>
        <p:nvPicPr>
          <p:cNvPr id="6" name="Рисунок 5">
            <a:extLst>
              <a:ext uri="{FF2B5EF4-FFF2-40B4-BE49-F238E27FC236}">
                <a16:creationId xmlns:a16="http://schemas.microsoft.com/office/drawing/2014/main" id="{FD941DA4-AB15-414E-8B22-CAA628019C76}"/>
              </a:ext>
            </a:extLst>
          </p:cNvPr>
          <p:cNvPicPr>
            <a:picLocks noChangeAspect="1"/>
          </p:cNvPicPr>
          <p:nvPr/>
        </p:nvPicPr>
        <p:blipFill>
          <a:blip r:embed="rId2"/>
          <a:stretch>
            <a:fillRect/>
          </a:stretch>
        </p:blipFill>
        <p:spPr>
          <a:xfrm>
            <a:off x="2119261" y="977727"/>
            <a:ext cx="8321388" cy="5880331"/>
          </a:xfrm>
          <a:prstGeom prst="rect">
            <a:avLst/>
          </a:prstGeom>
        </p:spPr>
      </p:pic>
    </p:spTree>
    <p:extLst>
      <p:ext uri="{BB962C8B-B14F-4D97-AF65-F5344CB8AC3E}">
        <p14:creationId xmlns:p14="http://schemas.microsoft.com/office/powerpoint/2010/main" val="151758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63">
            <a:extLst>
              <a:ext uri="{FF2B5EF4-FFF2-40B4-BE49-F238E27FC236}">
                <a16:creationId xmlns:a16="http://schemas.microsoft.com/office/drawing/2014/main" id="{FDA85C3C-6094-430D-A49F-53B99A744AF8}"/>
              </a:ext>
            </a:extLst>
          </p:cNvPr>
          <p:cNvGrpSpPr/>
          <p:nvPr/>
        </p:nvGrpSpPr>
        <p:grpSpPr>
          <a:xfrm>
            <a:off x="4193313" y="1818975"/>
            <a:ext cx="4408813" cy="4582071"/>
            <a:chOff x="4199068" y="646963"/>
            <a:chExt cx="6351005" cy="6325337"/>
          </a:xfrm>
        </p:grpSpPr>
        <p:sp>
          <p:nvSpPr>
            <p:cNvPr id="21" name="Oval 11">
              <a:extLst>
                <a:ext uri="{FF2B5EF4-FFF2-40B4-BE49-F238E27FC236}">
                  <a16:creationId xmlns:a16="http://schemas.microsoft.com/office/drawing/2014/main" id="{739A2221-7ED2-43C4-86A2-D66FF17804A0}"/>
                </a:ext>
              </a:extLst>
            </p:cNvPr>
            <p:cNvSpPr/>
            <p:nvPr/>
          </p:nvSpPr>
          <p:spPr>
            <a:xfrm rot="1582756">
              <a:off x="4703499" y="2695709"/>
              <a:ext cx="2905739" cy="559769"/>
            </a:xfrm>
            <a:prstGeom prst="ellipse">
              <a:avLst/>
            </a:prstGeom>
            <a:gradFill flip="none" rotWithShape="1">
              <a:gsLst>
                <a:gs pos="0">
                  <a:schemeClr val="tx1">
                    <a:alpha val="19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7AC0C89A-4132-4FD3-8117-F36DE3E12628}"/>
                </a:ext>
              </a:extLst>
            </p:cNvPr>
            <p:cNvSpPr>
              <a:spLocks/>
            </p:cNvSpPr>
            <p:nvPr/>
          </p:nvSpPr>
          <p:spPr bwMode="auto">
            <a:xfrm>
              <a:off x="4199068" y="646963"/>
              <a:ext cx="6351005" cy="6325337"/>
            </a:xfrm>
            <a:custGeom>
              <a:avLst/>
              <a:gdLst>
                <a:gd name="T0" fmla="*/ 829 w 1117"/>
                <a:gd name="T1" fmla="*/ 1112 h 1113"/>
                <a:gd name="T2" fmla="*/ 819 w 1117"/>
                <a:gd name="T3" fmla="*/ 565 h 1113"/>
                <a:gd name="T4" fmla="*/ 283 w 1117"/>
                <a:gd name="T5" fmla="*/ 93 h 1113"/>
                <a:gd name="T6" fmla="*/ 343 w 1117"/>
                <a:gd name="T7" fmla="*/ 93 h 1113"/>
                <a:gd name="T8" fmla="*/ 245 w 1117"/>
                <a:gd name="T9" fmla="*/ 0 h 1113"/>
                <a:gd name="T10" fmla="*/ 149 w 1117"/>
                <a:gd name="T11" fmla="*/ 96 h 1113"/>
                <a:gd name="T12" fmla="*/ 211 w 1117"/>
                <a:gd name="T13" fmla="*/ 96 h 1113"/>
                <a:gd name="T14" fmla="*/ 279 w 1117"/>
                <a:gd name="T15" fmla="*/ 424 h 1113"/>
                <a:gd name="T16" fmla="*/ 529 w 1117"/>
                <a:gd name="T17" fmla="*/ 695 h 1113"/>
                <a:gd name="T18" fmla="*/ 0 w 1117"/>
                <a:gd name="T19" fmla="*/ 1113 h 1113"/>
                <a:gd name="T20" fmla="*/ 829 w 1117"/>
                <a:gd name="T21" fmla="*/ 1112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7" h="1113">
                  <a:moveTo>
                    <a:pt x="829" y="1112"/>
                  </a:moveTo>
                  <a:cubicBezTo>
                    <a:pt x="829" y="1112"/>
                    <a:pt x="1117" y="775"/>
                    <a:pt x="819" y="565"/>
                  </a:cubicBezTo>
                  <a:cubicBezTo>
                    <a:pt x="521" y="355"/>
                    <a:pt x="289" y="468"/>
                    <a:pt x="283" y="93"/>
                  </a:cubicBezTo>
                  <a:cubicBezTo>
                    <a:pt x="343" y="93"/>
                    <a:pt x="343" y="93"/>
                    <a:pt x="343" y="93"/>
                  </a:cubicBezTo>
                  <a:cubicBezTo>
                    <a:pt x="245" y="0"/>
                    <a:pt x="245" y="0"/>
                    <a:pt x="245" y="0"/>
                  </a:cubicBezTo>
                  <a:cubicBezTo>
                    <a:pt x="149" y="96"/>
                    <a:pt x="149" y="96"/>
                    <a:pt x="149" y="96"/>
                  </a:cubicBezTo>
                  <a:cubicBezTo>
                    <a:pt x="211" y="96"/>
                    <a:pt x="211" y="96"/>
                    <a:pt x="211" y="96"/>
                  </a:cubicBezTo>
                  <a:cubicBezTo>
                    <a:pt x="211" y="96"/>
                    <a:pt x="191" y="339"/>
                    <a:pt x="279" y="424"/>
                  </a:cubicBezTo>
                  <a:cubicBezTo>
                    <a:pt x="367" y="509"/>
                    <a:pt x="518" y="559"/>
                    <a:pt x="529" y="695"/>
                  </a:cubicBezTo>
                  <a:cubicBezTo>
                    <a:pt x="538" y="825"/>
                    <a:pt x="417" y="947"/>
                    <a:pt x="0" y="1113"/>
                  </a:cubicBezTo>
                  <a:lnTo>
                    <a:pt x="829" y="1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6">
              <a:extLst>
                <a:ext uri="{FF2B5EF4-FFF2-40B4-BE49-F238E27FC236}">
                  <a16:creationId xmlns:a16="http://schemas.microsoft.com/office/drawing/2014/main" id="{D2DF0870-DAE2-4F88-BC7F-EF6DFFDEDA49}"/>
                </a:ext>
              </a:extLst>
            </p:cNvPr>
            <p:cNvSpPr>
              <a:spLocks/>
            </p:cNvSpPr>
            <p:nvPr/>
          </p:nvSpPr>
          <p:spPr bwMode="auto">
            <a:xfrm>
              <a:off x="5398644" y="1162107"/>
              <a:ext cx="3147779" cy="5797493"/>
            </a:xfrm>
            <a:custGeom>
              <a:avLst/>
              <a:gdLst>
                <a:gd name="T0" fmla="*/ 274 w 555"/>
                <a:gd name="T1" fmla="*/ 1022 h 1022"/>
                <a:gd name="T2" fmla="*/ 518 w 555"/>
                <a:gd name="T3" fmla="*/ 628 h 1022"/>
                <a:gd name="T4" fmla="*/ 38 w 555"/>
                <a:gd name="T5" fmla="*/ 0 h 1022"/>
              </a:gdLst>
              <a:ahLst/>
              <a:cxnLst>
                <a:cxn ang="0">
                  <a:pos x="T0" y="T1"/>
                </a:cxn>
                <a:cxn ang="0">
                  <a:pos x="T2" y="T3"/>
                </a:cxn>
                <a:cxn ang="0">
                  <a:pos x="T4" y="T5"/>
                </a:cxn>
              </a:cxnLst>
              <a:rect l="0" t="0" r="r" b="b"/>
              <a:pathLst>
                <a:path w="555" h="1022">
                  <a:moveTo>
                    <a:pt x="274" y="1022"/>
                  </a:moveTo>
                  <a:cubicBezTo>
                    <a:pt x="274" y="1022"/>
                    <a:pt x="555" y="831"/>
                    <a:pt x="518" y="628"/>
                  </a:cubicBezTo>
                  <a:cubicBezTo>
                    <a:pt x="477" y="411"/>
                    <a:pt x="0" y="394"/>
                    <a:pt x="38" y="0"/>
                  </a:cubicBezTo>
                </a:path>
              </a:pathLst>
            </a:custGeom>
            <a:noFill/>
            <a:ln w="317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 name="Teardrop 26">
            <a:extLst>
              <a:ext uri="{FF2B5EF4-FFF2-40B4-BE49-F238E27FC236}">
                <a16:creationId xmlns:a16="http://schemas.microsoft.com/office/drawing/2014/main" id="{3612B635-AB40-41DE-863E-3F7683FB3996}"/>
              </a:ext>
            </a:extLst>
          </p:cNvPr>
          <p:cNvSpPr/>
          <p:nvPr/>
        </p:nvSpPr>
        <p:spPr>
          <a:xfrm rot="8100000">
            <a:off x="4280599" y="4793177"/>
            <a:ext cx="1174497" cy="1174782"/>
          </a:xfrm>
          <a:prstGeom prst="teardrop">
            <a:avLst/>
          </a:prstGeom>
          <a:solidFill>
            <a:srgbClr val="244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Овал 30">
            <a:extLst>
              <a:ext uri="{FF2B5EF4-FFF2-40B4-BE49-F238E27FC236}">
                <a16:creationId xmlns:a16="http://schemas.microsoft.com/office/drawing/2014/main" id="{5579051F-237A-4F3C-BBAE-F18743C50E17}"/>
              </a:ext>
            </a:extLst>
          </p:cNvPr>
          <p:cNvSpPr/>
          <p:nvPr/>
        </p:nvSpPr>
        <p:spPr>
          <a:xfrm>
            <a:off x="4369921" y="4918130"/>
            <a:ext cx="995851" cy="92225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06</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279400" y="1068591"/>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Путь наших экспериментов</a:t>
            </a:r>
            <a:endParaRPr lang="ru-RU" sz="2000" dirty="0">
              <a:latin typeface="Myriad pro"/>
              <a:cs typeface="Arial" panose="020B0604020202020204" pitchFamily="34" charset="0"/>
            </a:endParaRPr>
          </a:p>
        </p:txBody>
      </p:sp>
      <p:sp>
        <p:nvSpPr>
          <p:cNvPr id="26" name="TextBox 25">
            <a:extLst>
              <a:ext uri="{FF2B5EF4-FFF2-40B4-BE49-F238E27FC236}">
                <a16:creationId xmlns:a16="http://schemas.microsoft.com/office/drawing/2014/main" id="{F97295E6-C5F2-4FBF-AEDC-67C85B963459}"/>
              </a:ext>
            </a:extLst>
          </p:cNvPr>
          <p:cNvSpPr txBox="1"/>
          <p:nvPr/>
        </p:nvSpPr>
        <p:spPr>
          <a:xfrm>
            <a:off x="337769" y="1692268"/>
            <a:ext cx="5124745" cy="1754326"/>
          </a:xfrm>
          <a:prstGeom prst="rect">
            <a:avLst/>
          </a:prstGeom>
          <a:noFill/>
        </p:spPr>
        <p:txBody>
          <a:bodyPr wrap="square">
            <a:spAutoFit/>
          </a:bodyPr>
          <a:lstStyle/>
          <a:p>
            <a:pPr>
              <a:spcBef>
                <a:spcPts val="600"/>
              </a:spcBef>
            </a:pPr>
            <a:r>
              <a:rPr lang="ru-RU" sz="2400" b="1" i="0" dirty="0">
                <a:solidFill>
                  <a:srgbClr val="244C91"/>
                </a:solidFill>
                <a:effectLst/>
                <a:latin typeface="Myriad pro"/>
              </a:rPr>
              <a:t>Финальная модель</a:t>
            </a:r>
            <a:endParaRPr lang="en-US" sz="2400" b="1" dirty="0">
              <a:solidFill>
                <a:srgbClr val="244C91"/>
              </a:solidFill>
              <a:latin typeface="Myriad pro"/>
            </a:endParaRPr>
          </a:p>
          <a:p>
            <a:pPr>
              <a:spcBef>
                <a:spcPts val="600"/>
              </a:spcBef>
            </a:pPr>
            <a:r>
              <a:rPr lang="en-US" sz="1600" dirty="0">
                <a:latin typeface="Myriad pro"/>
              </a:rPr>
              <a:t>Le Finale</a:t>
            </a:r>
          </a:p>
          <a:p>
            <a:pPr marL="342900" indent="-342900">
              <a:spcBef>
                <a:spcPts val="600"/>
              </a:spcBef>
              <a:buAutoNum type="arabicPeriod"/>
            </a:pPr>
            <a:r>
              <a:rPr lang="en-US" sz="1600" dirty="0" err="1">
                <a:latin typeface="Myriad pro"/>
              </a:rPr>
              <a:t>CatBoost</a:t>
            </a:r>
            <a:r>
              <a:rPr lang="en-US" sz="1600" dirty="0">
                <a:latin typeface="Myriad pro"/>
              </a:rPr>
              <a:t> (tuned) + </a:t>
            </a:r>
            <a:r>
              <a:rPr lang="en-US" sz="1600" dirty="0" err="1">
                <a:latin typeface="Myriad pro"/>
              </a:rPr>
              <a:t>razdel</a:t>
            </a:r>
            <a:r>
              <a:rPr lang="en-US" sz="1600" dirty="0">
                <a:latin typeface="Myriad pro"/>
              </a:rPr>
              <a:t> + pymorphy2</a:t>
            </a:r>
          </a:p>
          <a:p>
            <a:pPr>
              <a:spcBef>
                <a:spcPts val="600"/>
              </a:spcBef>
            </a:pPr>
            <a:r>
              <a:rPr lang="en-US" sz="1600" dirty="0">
                <a:latin typeface="Myriad pro"/>
              </a:rPr>
              <a:t>+ paraphrase </a:t>
            </a:r>
            <a:r>
              <a:rPr lang="en-US" sz="1600" dirty="0" err="1">
                <a:latin typeface="Myriad pro"/>
              </a:rPr>
              <a:t>embds</a:t>
            </a:r>
            <a:endParaRPr lang="en-US" sz="1600" dirty="0">
              <a:latin typeface="Myriad pro"/>
            </a:endParaRPr>
          </a:p>
          <a:p>
            <a:pPr>
              <a:spcBef>
                <a:spcPts val="600"/>
              </a:spcBef>
            </a:pPr>
            <a:r>
              <a:rPr lang="en-US" sz="1600" b="1" dirty="0">
                <a:latin typeface="Myriad pro"/>
              </a:rPr>
              <a:t>ROC_AUC = 0.962</a:t>
            </a:r>
          </a:p>
        </p:txBody>
      </p:sp>
      <p:sp>
        <p:nvSpPr>
          <p:cNvPr id="33" name="Teardrop 26">
            <a:extLst>
              <a:ext uri="{FF2B5EF4-FFF2-40B4-BE49-F238E27FC236}">
                <a16:creationId xmlns:a16="http://schemas.microsoft.com/office/drawing/2014/main" id="{64C1331B-E238-4B0E-86B9-D9FEE34023FB}"/>
              </a:ext>
            </a:extLst>
          </p:cNvPr>
          <p:cNvSpPr/>
          <p:nvPr/>
        </p:nvSpPr>
        <p:spPr>
          <a:xfrm rot="8100000">
            <a:off x="7208439" y="3634982"/>
            <a:ext cx="965133" cy="969300"/>
          </a:xfrm>
          <a:prstGeom prst="teardrop">
            <a:avLst/>
          </a:prstGeom>
          <a:solidFill>
            <a:srgbClr val="244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Овал 33">
            <a:extLst>
              <a:ext uri="{FF2B5EF4-FFF2-40B4-BE49-F238E27FC236}">
                <a16:creationId xmlns:a16="http://schemas.microsoft.com/office/drawing/2014/main" id="{424354A5-8906-457C-8EE1-7BCB7E3D4B63}"/>
              </a:ext>
            </a:extLst>
          </p:cNvPr>
          <p:cNvSpPr/>
          <p:nvPr/>
        </p:nvSpPr>
        <p:spPr>
          <a:xfrm>
            <a:off x="7312531" y="3726549"/>
            <a:ext cx="779137" cy="77353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Teardrop 26">
            <a:extLst>
              <a:ext uri="{FF2B5EF4-FFF2-40B4-BE49-F238E27FC236}">
                <a16:creationId xmlns:a16="http://schemas.microsoft.com/office/drawing/2014/main" id="{597A6AFB-8272-42DE-91CD-040CCCD78E95}"/>
              </a:ext>
            </a:extLst>
          </p:cNvPr>
          <p:cNvSpPr/>
          <p:nvPr/>
        </p:nvSpPr>
        <p:spPr>
          <a:xfrm rot="8100000">
            <a:off x="5899722" y="2817561"/>
            <a:ext cx="718029" cy="684038"/>
          </a:xfrm>
          <a:prstGeom prst="teardrop">
            <a:avLst/>
          </a:prstGeom>
          <a:solidFill>
            <a:srgbClr val="244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Овал 36">
            <a:extLst>
              <a:ext uri="{FF2B5EF4-FFF2-40B4-BE49-F238E27FC236}">
                <a16:creationId xmlns:a16="http://schemas.microsoft.com/office/drawing/2014/main" id="{118242E1-79FE-4CA8-967E-193809388463}"/>
              </a:ext>
            </a:extLst>
          </p:cNvPr>
          <p:cNvSpPr/>
          <p:nvPr/>
        </p:nvSpPr>
        <p:spPr>
          <a:xfrm>
            <a:off x="5963477" y="2854019"/>
            <a:ext cx="586777" cy="581687"/>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5" name="Teardrop 26">
            <a:extLst>
              <a:ext uri="{FF2B5EF4-FFF2-40B4-BE49-F238E27FC236}">
                <a16:creationId xmlns:a16="http://schemas.microsoft.com/office/drawing/2014/main" id="{14089A16-A04D-41E8-A4E7-9E81C82CBC92}"/>
              </a:ext>
            </a:extLst>
          </p:cNvPr>
          <p:cNvSpPr/>
          <p:nvPr/>
        </p:nvSpPr>
        <p:spPr>
          <a:xfrm rot="8100000">
            <a:off x="4925272" y="2026274"/>
            <a:ext cx="530838" cy="513361"/>
          </a:xfrm>
          <a:prstGeom prst="teardrop">
            <a:avLst/>
          </a:prstGeom>
          <a:solidFill>
            <a:srgbClr val="244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Овал 45">
            <a:extLst>
              <a:ext uri="{FF2B5EF4-FFF2-40B4-BE49-F238E27FC236}">
                <a16:creationId xmlns:a16="http://schemas.microsoft.com/office/drawing/2014/main" id="{C48CA736-03F2-4A4E-9C41-6D8143DA3910}"/>
              </a:ext>
            </a:extLst>
          </p:cNvPr>
          <p:cNvSpPr/>
          <p:nvPr/>
        </p:nvSpPr>
        <p:spPr>
          <a:xfrm>
            <a:off x="4977483" y="2075772"/>
            <a:ext cx="432976" cy="4155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7" name="TextBox 46">
            <a:extLst>
              <a:ext uri="{FF2B5EF4-FFF2-40B4-BE49-F238E27FC236}">
                <a16:creationId xmlns:a16="http://schemas.microsoft.com/office/drawing/2014/main" id="{6D44FDEB-08BD-42B2-BB56-6807D38E49DF}"/>
              </a:ext>
            </a:extLst>
          </p:cNvPr>
          <p:cNvSpPr txBox="1"/>
          <p:nvPr/>
        </p:nvSpPr>
        <p:spPr>
          <a:xfrm>
            <a:off x="6617557" y="1606258"/>
            <a:ext cx="5124745" cy="1754326"/>
          </a:xfrm>
          <a:prstGeom prst="rect">
            <a:avLst/>
          </a:prstGeom>
          <a:noFill/>
        </p:spPr>
        <p:txBody>
          <a:bodyPr wrap="square">
            <a:spAutoFit/>
          </a:bodyPr>
          <a:lstStyle/>
          <a:p>
            <a:pPr>
              <a:spcBef>
                <a:spcPts val="600"/>
              </a:spcBef>
            </a:pPr>
            <a:r>
              <a:rPr lang="ru-RU" sz="2400" b="1" i="0" dirty="0">
                <a:solidFill>
                  <a:srgbClr val="244C91"/>
                </a:solidFill>
                <a:effectLst/>
                <a:latin typeface="Myriad pro"/>
              </a:rPr>
              <a:t>Ряд улучшений №2</a:t>
            </a:r>
          </a:p>
          <a:p>
            <a:pPr>
              <a:spcBef>
                <a:spcPts val="600"/>
              </a:spcBef>
            </a:pPr>
            <a:r>
              <a:rPr lang="en-US" sz="1600" dirty="0">
                <a:latin typeface="Myriad pro"/>
              </a:rPr>
              <a:t>1. </a:t>
            </a:r>
            <a:r>
              <a:rPr lang="en-US" sz="1600" dirty="0" err="1">
                <a:latin typeface="Myriad pro"/>
              </a:rPr>
              <a:t>XGBoost</a:t>
            </a:r>
            <a:r>
              <a:rPr lang="en-US" sz="1600" dirty="0">
                <a:latin typeface="Myriad pro"/>
              </a:rPr>
              <a:t> (tuned) + </a:t>
            </a:r>
            <a:r>
              <a:rPr lang="en-US" sz="1600" dirty="0" err="1">
                <a:latin typeface="Myriad pro"/>
              </a:rPr>
              <a:t>RuBERT</a:t>
            </a:r>
            <a:r>
              <a:rPr lang="en-US" sz="1600" dirty="0">
                <a:latin typeface="Myriad pro"/>
              </a:rPr>
              <a:t> </a:t>
            </a:r>
            <a:r>
              <a:rPr lang="en-US" sz="1600" dirty="0" err="1">
                <a:latin typeface="Myriad pro"/>
              </a:rPr>
              <a:t>embds</a:t>
            </a:r>
            <a:endParaRPr lang="en-US" sz="1600" dirty="0">
              <a:latin typeface="Myriad pro"/>
            </a:endParaRPr>
          </a:p>
          <a:p>
            <a:pPr>
              <a:spcBef>
                <a:spcPts val="600"/>
              </a:spcBef>
            </a:pPr>
            <a:r>
              <a:rPr lang="en-US" sz="1600" dirty="0">
                <a:latin typeface="Myriad pro"/>
              </a:rPr>
              <a:t>ROC_AUC = 0.927</a:t>
            </a:r>
          </a:p>
          <a:p>
            <a:pPr>
              <a:spcBef>
                <a:spcPts val="600"/>
              </a:spcBef>
            </a:pPr>
            <a:r>
              <a:rPr lang="en-US" sz="1600" dirty="0">
                <a:latin typeface="Myriad pro"/>
              </a:rPr>
              <a:t>2. </a:t>
            </a:r>
            <a:r>
              <a:rPr lang="en-US" sz="1600" dirty="0" err="1">
                <a:latin typeface="Myriad pro"/>
              </a:rPr>
              <a:t>CatBoost</a:t>
            </a:r>
            <a:r>
              <a:rPr lang="en-US" sz="1600" dirty="0">
                <a:latin typeface="Myriad pro"/>
              </a:rPr>
              <a:t> + </a:t>
            </a:r>
            <a:r>
              <a:rPr lang="en-US" sz="1600" dirty="0" err="1">
                <a:latin typeface="Myriad pro"/>
              </a:rPr>
              <a:t>Razdel</a:t>
            </a:r>
            <a:r>
              <a:rPr lang="en-US" sz="1600" dirty="0">
                <a:latin typeface="Myriad pro"/>
              </a:rPr>
              <a:t> + pymorphy2 + </a:t>
            </a:r>
            <a:r>
              <a:rPr lang="en-US" sz="1600" dirty="0" err="1">
                <a:latin typeface="Myriad pro"/>
              </a:rPr>
              <a:t>RuBERT</a:t>
            </a:r>
            <a:r>
              <a:rPr lang="en-US" sz="1600" dirty="0">
                <a:latin typeface="Myriad pro"/>
              </a:rPr>
              <a:t> </a:t>
            </a:r>
            <a:r>
              <a:rPr lang="en-US" sz="1600" dirty="0" err="1">
                <a:latin typeface="Myriad pro"/>
              </a:rPr>
              <a:t>embds</a:t>
            </a:r>
            <a:endParaRPr lang="en-US" sz="1600" dirty="0">
              <a:latin typeface="Myriad pro"/>
            </a:endParaRPr>
          </a:p>
          <a:p>
            <a:pPr>
              <a:spcBef>
                <a:spcPts val="600"/>
              </a:spcBef>
            </a:pPr>
            <a:r>
              <a:rPr lang="en-US" sz="1600" b="1" dirty="0">
                <a:latin typeface="Myriad pro"/>
              </a:rPr>
              <a:t>ROC_AUC = 0.9367</a:t>
            </a:r>
            <a:endParaRPr lang="ru-RU" sz="1600" b="1" dirty="0">
              <a:latin typeface="Myriad pro"/>
            </a:endParaRPr>
          </a:p>
        </p:txBody>
      </p:sp>
      <p:sp>
        <p:nvSpPr>
          <p:cNvPr id="48" name="TextBox 47">
            <a:extLst>
              <a:ext uri="{FF2B5EF4-FFF2-40B4-BE49-F238E27FC236}">
                <a16:creationId xmlns:a16="http://schemas.microsoft.com/office/drawing/2014/main" id="{C2C4D737-E950-45FF-A201-42B9BBBDC5D4}"/>
              </a:ext>
            </a:extLst>
          </p:cNvPr>
          <p:cNvSpPr txBox="1"/>
          <p:nvPr/>
        </p:nvSpPr>
        <p:spPr>
          <a:xfrm>
            <a:off x="8185888" y="4566650"/>
            <a:ext cx="3947873" cy="1107996"/>
          </a:xfrm>
          <a:prstGeom prst="rect">
            <a:avLst/>
          </a:prstGeom>
          <a:noFill/>
        </p:spPr>
        <p:txBody>
          <a:bodyPr wrap="square">
            <a:spAutoFit/>
          </a:bodyPr>
          <a:lstStyle/>
          <a:p>
            <a:pPr>
              <a:spcBef>
                <a:spcPts val="600"/>
              </a:spcBef>
            </a:pPr>
            <a:r>
              <a:rPr lang="ru-RU" sz="2400" b="1" dirty="0">
                <a:solidFill>
                  <a:srgbClr val="244C91"/>
                </a:solidFill>
                <a:latin typeface="Myriad pro"/>
              </a:rPr>
              <a:t>Ряд улучшений №</a:t>
            </a:r>
            <a:r>
              <a:rPr lang="en-US" sz="2400" b="1" dirty="0">
                <a:solidFill>
                  <a:srgbClr val="244C91"/>
                </a:solidFill>
                <a:latin typeface="Myriad pro"/>
              </a:rPr>
              <a:t>1</a:t>
            </a:r>
          </a:p>
          <a:p>
            <a:pPr>
              <a:spcBef>
                <a:spcPts val="600"/>
              </a:spcBef>
            </a:pPr>
            <a:r>
              <a:rPr lang="en-US" sz="1600" dirty="0" err="1">
                <a:latin typeface="Myriad pro"/>
              </a:rPr>
              <a:t>XGBoost</a:t>
            </a:r>
            <a:r>
              <a:rPr lang="en-US" sz="1600" dirty="0">
                <a:latin typeface="Myriad pro"/>
              </a:rPr>
              <a:t> + </a:t>
            </a:r>
            <a:r>
              <a:rPr lang="en-US" sz="1600" dirty="0" err="1">
                <a:latin typeface="Myriad pro"/>
              </a:rPr>
              <a:t>RuBERT</a:t>
            </a:r>
            <a:r>
              <a:rPr lang="en-US" sz="1600" dirty="0">
                <a:latin typeface="Myriad pro"/>
              </a:rPr>
              <a:t> </a:t>
            </a:r>
            <a:r>
              <a:rPr lang="en-US" sz="1600" dirty="0" err="1">
                <a:latin typeface="Myriad pro"/>
              </a:rPr>
              <a:t>embds</a:t>
            </a:r>
            <a:endParaRPr lang="en-US" sz="1600" dirty="0">
              <a:latin typeface="Myriad pro"/>
            </a:endParaRPr>
          </a:p>
          <a:p>
            <a:pPr>
              <a:spcBef>
                <a:spcPts val="600"/>
              </a:spcBef>
            </a:pPr>
            <a:r>
              <a:rPr lang="en-US" sz="1600" b="1" dirty="0">
                <a:latin typeface="Myriad pro"/>
              </a:rPr>
              <a:t>ROC_AUC  = 0.887</a:t>
            </a:r>
            <a:endParaRPr lang="ru-RU" sz="1600" b="1" dirty="0">
              <a:latin typeface="Myriad pro"/>
            </a:endParaRPr>
          </a:p>
        </p:txBody>
      </p:sp>
      <p:sp>
        <p:nvSpPr>
          <p:cNvPr id="49" name="TextBox 48">
            <a:extLst>
              <a:ext uri="{FF2B5EF4-FFF2-40B4-BE49-F238E27FC236}">
                <a16:creationId xmlns:a16="http://schemas.microsoft.com/office/drawing/2014/main" id="{ED1C6F97-8C19-45FC-8B66-42A9D843F9B2}"/>
              </a:ext>
            </a:extLst>
          </p:cNvPr>
          <p:cNvSpPr txBox="1"/>
          <p:nvPr/>
        </p:nvSpPr>
        <p:spPr>
          <a:xfrm>
            <a:off x="337769" y="5007585"/>
            <a:ext cx="3947873" cy="1107996"/>
          </a:xfrm>
          <a:prstGeom prst="rect">
            <a:avLst/>
          </a:prstGeom>
          <a:noFill/>
        </p:spPr>
        <p:txBody>
          <a:bodyPr wrap="square">
            <a:spAutoFit/>
          </a:bodyPr>
          <a:lstStyle/>
          <a:p>
            <a:pPr>
              <a:spcBef>
                <a:spcPts val="600"/>
              </a:spcBef>
            </a:pPr>
            <a:r>
              <a:rPr lang="en-US" sz="2400" b="1" i="0" dirty="0">
                <a:solidFill>
                  <a:srgbClr val="244C91"/>
                </a:solidFill>
                <a:effectLst/>
                <a:latin typeface="Myriad pro"/>
              </a:rPr>
              <a:t>Baseline</a:t>
            </a:r>
          </a:p>
          <a:p>
            <a:pPr>
              <a:spcBef>
                <a:spcPts val="600"/>
              </a:spcBef>
            </a:pPr>
            <a:r>
              <a:rPr lang="en-US" sz="1600" dirty="0" err="1">
                <a:latin typeface="Myriad pro"/>
              </a:rPr>
              <a:t>XGBoost</a:t>
            </a:r>
            <a:r>
              <a:rPr lang="en-US" sz="1600" dirty="0">
                <a:latin typeface="Myriad pro"/>
              </a:rPr>
              <a:t> + BOW </a:t>
            </a:r>
          </a:p>
          <a:p>
            <a:pPr>
              <a:spcBef>
                <a:spcPts val="600"/>
              </a:spcBef>
            </a:pPr>
            <a:r>
              <a:rPr lang="en-US" sz="1600" b="1" dirty="0">
                <a:latin typeface="Myriad pro"/>
              </a:rPr>
              <a:t>ROC_AUC = 0.848</a:t>
            </a:r>
            <a:endParaRPr lang="ru-RU" sz="1600" b="1" dirty="0">
              <a:latin typeface="Myriad pro"/>
            </a:endParaRPr>
          </a:p>
        </p:txBody>
      </p:sp>
      <p:sp>
        <p:nvSpPr>
          <p:cNvPr id="51" name="TextBox 50">
            <a:extLst>
              <a:ext uri="{FF2B5EF4-FFF2-40B4-BE49-F238E27FC236}">
                <a16:creationId xmlns:a16="http://schemas.microsoft.com/office/drawing/2014/main" id="{FEEB9774-551F-4B84-9E9D-01E1890E3D97}"/>
              </a:ext>
            </a:extLst>
          </p:cNvPr>
          <p:cNvSpPr txBox="1"/>
          <p:nvPr/>
        </p:nvSpPr>
        <p:spPr>
          <a:xfrm>
            <a:off x="360814" y="1200412"/>
            <a:ext cx="10398116" cy="307777"/>
          </a:xfrm>
          <a:prstGeom prst="rect">
            <a:avLst/>
          </a:prstGeom>
          <a:noFill/>
        </p:spPr>
        <p:txBody>
          <a:bodyPr wrap="square">
            <a:spAutoFit/>
          </a:bodyPr>
          <a:lstStyle/>
          <a:p>
            <a:r>
              <a:rPr lang="ru-RU" sz="1400" b="1" dirty="0">
                <a:solidFill>
                  <a:prstClr val="black"/>
                </a:solidFill>
                <a:latin typeface="Myriad pro"/>
                <a:cs typeface="Arial" panose="020B0604020202020204" pitchFamily="34" charset="0"/>
              </a:rPr>
              <a:t>1 эксперимент – 1 замер. На слайде привели основные результаты пачки экспериментов</a:t>
            </a:r>
          </a:p>
        </p:txBody>
      </p:sp>
      <p:pic>
        <p:nvPicPr>
          <p:cNvPr id="29" name="Picture 2">
            <a:extLst>
              <a:ext uri="{FF2B5EF4-FFF2-40B4-BE49-F238E27FC236}">
                <a16:creationId xmlns:a16="http://schemas.microsoft.com/office/drawing/2014/main" id="{0D8AC1A1-1A55-42B5-AAFF-1A9AB5FFFB34}"/>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3148" y="3829210"/>
            <a:ext cx="535713" cy="535713"/>
          </a:xfrm>
          <a:prstGeom prst="rect">
            <a:avLst/>
          </a:prstGeom>
          <a:noFill/>
          <a:ln>
            <a:noFill/>
          </a:ln>
        </p:spPr>
      </p:pic>
      <p:pic>
        <p:nvPicPr>
          <p:cNvPr id="30" name="Picture 4">
            <a:extLst>
              <a:ext uri="{FF2B5EF4-FFF2-40B4-BE49-F238E27FC236}">
                <a16:creationId xmlns:a16="http://schemas.microsoft.com/office/drawing/2014/main" id="{7823237F-39B8-4F16-B315-BD2EF649FF0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04584" y="2125695"/>
            <a:ext cx="330027" cy="330027"/>
          </a:xfrm>
          <a:prstGeom prst="rect">
            <a:avLst/>
          </a:prstGeom>
          <a:noFill/>
          <a:ln>
            <a:noFill/>
          </a:ln>
        </p:spPr>
      </p:pic>
      <p:pic>
        <p:nvPicPr>
          <p:cNvPr id="9218" name="Picture 2">
            <a:extLst>
              <a:ext uri="{FF2B5EF4-FFF2-40B4-BE49-F238E27FC236}">
                <a16:creationId xmlns:a16="http://schemas.microsoft.com/office/drawing/2014/main" id="{E14A5D5D-C180-454E-BC06-4F40F2812FA9}"/>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18674" y="2911818"/>
            <a:ext cx="476383" cy="476383"/>
          </a:xfrm>
          <a:prstGeom prst="rect">
            <a:avLst/>
          </a:prstGeom>
          <a:noFill/>
          <a:ln>
            <a:noFill/>
          </a:ln>
        </p:spPr>
      </p:pic>
      <p:pic>
        <p:nvPicPr>
          <p:cNvPr id="9219" name="Picture 3">
            <a:extLst>
              <a:ext uri="{FF2B5EF4-FFF2-40B4-BE49-F238E27FC236}">
                <a16:creationId xmlns:a16="http://schemas.microsoft.com/office/drawing/2014/main" id="{D883300F-F5FD-4BF9-87D3-1AD9F6F370B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1275" y="4977376"/>
            <a:ext cx="803757" cy="803757"/>
          </a:xfrm>
          <a:prstGeom prst="rect">
            <a:avLst/>
          </a:prstGeom>
          <a:noFill/>
          <a:ln>
            <a:noFill/>
          </a:ln>
        </p:spPr>
      </p:pic>
    </p:spTree>
    <p:extLst>
      <p:ext uri="{BB962C8B-B14F-4D97-AF65-F5344CB8AC3E}">
        <p14:creationId xmlns:p14="http://schemas.microsoft.com/office/powerpoint/2010/main" val="94417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07</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279400" y="1068591"/>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Путь наших экспериментов, продолжение</a:t>
            </a:r>
            <a:endParaRPr lang="ru-RU" sz="2000" dirty="0">
              <a:latin typeface="Myriad pro"/>
              <a:cs typeface="Arial" panose="020B0604020202020204" pitchFamily="34" charset="0"/>
            </a:endParaRPr>
          </a:p>
        </p:txBody>
      </p:sp>
      <p:pic>
        <p:nvPicPr>
          <p:cNvPr id="3" name="Рисунок 2">
            <a:extLst>
              <a:ext uri="{FF2B5EF4-FFF2-40B4-BE49-F238E27FC236}">
                <a16:creationId xmlns:a16="http://schemas.microsoft.com/office/drawing/2014/main" id="{36D28B29-9B2A-47DA-8201-1F7FD25991E1}"/>
              </a:ext>
            </a:extLst>
          </p:cNvPr>
          <p:cNvPicPr>
            <a:picLocks noChangeAspect="1"/>
          </p:cNvPicPr>
          <p:nvPr/>
        </p:nvPicPr>
        <p:blipFill>
          <a:blip r:embed="rId2"/>
          <a:stretch>
            <a:fillRect/>
          </a:stretch>
        </p:blipFill>
        <p:spPr>
          <a:xfrm>
            <a:off x="279400" y="1519965"/>
            <a:ext cx="5806594" cy="4110445"/>
          </a:xfrm>
          <a:prstGeom prst="rect">
            <a:avLst/>
          </a:prstGeom>
        </p:spPr>
      </p:pic>
      <p:sp>
        <p:nvSpPr>
          <p:cNvPr id="35" name="Прямоугольник: скругленные углы 39">
            <a:extLst>
              <a:ext uri="{FF2B5EF4-FFF2-40B4-BE49-F238E27FC236}">
                <a16:creationId xmlns:a16="http://schemas.microsoft.com/office/drawing/2014/main" id="{995258D4-7BEA-400D-B002-E18A37E2BC0F}"/>
              </a:ext>
            </a:extLst>
          </p:cNvPr>
          <p:cNvSpPr/>
          <p:nvPr/>
        </p:nvSpPr>
        <p:spPr>
          <a:xfrm>
            <a:off x="6256866" y="1895728"/>
            <a:ext cx="5684802" cy="3624456"/>
          </a:xfrm>
          <a:prstGeom prst="roundRect">
            <a:avLst>
              <a:gd name="adj" fmla="val 10925"/>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Прямая соединительная линия 37">
            <a:extLst>
              <a:ext uri="{FF2B5EF4-FFF2-40B4-BE49-F238E27FC236}">
                <a16:creationId xmlns:a16="http://schemas.microsoft.com/office/drawing/2014/main" id="{837295BB-71B0-4513-98C8-ACA4966A31DD}"/>
              </a:ext>
            </a:extLst>
          </p:cNvPr>
          <p:cNvCxnSpPr>
            <a:cxnSpLocks/>
          </p:cNvCxnSpPr>
          <p:nvPr/>
        </p:nvCxnSpPr>
        <p:spPr>
          <a:xfrm>
            <a:off x="6402733" y="3707956"/>
            <a:ext cx="5420967" cy="14763"/>
          </a:xfrm>
          <a:prstGeom prst="line">
            <a:avLst/>
          </a:prstGeom>
          <a:ln w="2857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2B0551E-AD97-459C-8028-1524F9E2CFD0}"/>
              </a:ext>
            </a:extLst>
          </p:cNvPr>
          <p:cNvSpPr txBox="1"/>
          <p:nvPr/>
        </p:nvSpPr>
        <p:spPr>
          <a:xfrm>
            <a:off x="6402733" y="2018869"/>
            <a:ext cx="5283190" cy="1569660"/>
          </a:xfrm>
          <a:prstGeom prst="rect">
            <a:avLst/>
          </a:prstGeom>
          <a:noFill/>
        </p:spPr>
        <p:txBody>
          <a:bodyPr wrap="square" rtlCol="0">
            <a:spAutoFit/>
          </a:bodyPr>
          <a:lstStyle/>
          <a:p>
            <a:r>
              <a:rPr lang="ru-RU" sz="1600" dirty="0">
                <a:latin typeface="Myriad pro"/>
                <a:cs typeface="Segoe UI" panose="020B0502040204020203" pitchFamily="34" charset="0"/>
              </a:rPr>
              <a:t>Также использовали </a:t>
            </a:r>
            <a:r>
              <a:rPr lang="ru-RU" sz="1600" b="1" dirty="0">
                <a:latin typeface="Myriad pro"/>
                <a:cs typeface="Segoe UI" panose="020B0502040204020203" pitchFamily="34" charset="0"/>
              </a:rPr>
              <a:t>дополнительные </a:t>
            </a:r>
            <a:r>
              <a:rPr lang="ru-RU" sz="1600" b="1" dirty="0" err="1">
                <a:latin typeface="Myriad pro"/>
                <a:cs typeface="Segoe UI" panose="020B0502040204020203" pitchFamily="34" charset="0"/>
              </a:rPr>
              <a:t>датасеты</a:t>
            </a:r>
            <a:r>
              <a:rPr lang="ru-RU" sz="1600" b="1" dirty="0">
                <a:latin typeface="Myriad pro"/>
                <a:cs typeface="Segoe UI" panose="020B0502040204020203" pitchFamily="34" charset="0"/>
              </a:rPr>
              <a:t> </a:t>
            </a:r>
            <a:r>
              <a:rPr lang="en-US" sz="1600" dirty="0">
                <a:latin typeface="Myriad pro"/>
                <a:cs typeface="Segoe UI" panose="020B0502040204020203" pitchFamily="34" charset="0"/>
              </a:rPr>
              <a:t>c Hugging Face:</a:t>
            </a:r>
          </a:p>
          <a:p>
            <a:pPr marL="342900" indent="-342900">
              <a:buFont typeface="+mj-lt"/>
              <a:buAutoNum type="arabicPeriod"/>
            </a:pPr>
            <a:r>
              <a:rPr lang="en-US" sz="1600" dirty="0">
                <a:latin typeface="Myriad pro"/>
                <a:hlinkClick r:id="rId3"/>
              </a:rPr>
              <a:t>https://huggingface.co/datasets/blinoff/kinopoisk</a:t>
            </a:r>
            <a:endParaRPr lang="ru-RU" sz="1600" dirty="0">
              <a:latin typeface="Myriad pro"/>
            </a:endParaRPr>
          </a:p>
          <a:p>
            <a:pPr marL="342900" indent="-342900">
              <a:buFont typeface="+mj-lt"/>
              <a:buAutoNum type="arabicPeriod"/>
            </a:pPr>
            <a:r>
              <a:rPr lang="en-US" sz="1600" dirty="0">
                <a:latin typeface="Myriad pro"/>
                <a:hlinkClick r:id="rId4"/>
              </a:rPr>
              <a:t>https://huggingface.co/blanchefort/rubert-base-cased-sentiment-rurewiews</a:t>
            </a:r>
            <a:endParaRPr lang="ru-RU" sz="1600" dirty="0">
              <a:latin typeface="Myriad pro"/>
            </a:endParaRPr>
          </a:p>
          <a:p>
            <a:pPr marL="342900" indent="-342900">
              <a:buFont typeface="+mj-lt"/>
              <a:buAutoNum type="arabicPeriod"/>
            </a:pPr>
            <a:r>
              <a:rPr lang="en-US" sz="1600" dirty="0">
                <a:latin typeface="Myriad pro"/>
              </a:rPr>
              <a:t>https://huggingface.co/datasets/senti_lex</a:t>
            </a:r>
            <a:endParaRPr lang="ru-RU" sz="1600" dirty="0">
              <a:latin typeface="Myriad pro"/>
            </a:endParaRPr>
          </a:p>
        </p:txBody>
      </p:sp>
      <p:sp>
        <p:nvSpPr>
          <p:cNvPr id="40" name="TextBox 39">
            <a:extLst>
              <a:ext uri="{FF2B5EF4-FFF2-40B4-BE49-F238E27FC236}">
                <a16:creationId xmlns:a16="http://schemas.microsoft.com/office/drawing/2014/main" id="{9A781447-72DC-4A95-B76F-46AA3E849D8A}"/>
              </a:ext>
            </a:extLst>
          </p:cNvPr>
          <p:cNvSpPr txBox="1"/>
          <p:nvPr/>
        </p:nvSpPr>
        <p:spPr>
          <a:xfrm>
            <a:off x="6440838" y="3777169"/>
            <a:ext cx="5382862" cy="584775"/>
          </a:xfrm>
          <a:prstGeom prst="rect">
            <a:avLst/>
          </a:prstGeom>
          <a:noFill/>
        </p:spPr>
        <p:txBody>
          <a:bodyPr wrap="square" rtlCol="0">
            <a:spAutoFit/>
          </a:bodyPr>
          <a:lstStyle/>
          <a:p>
            <a:r>
              <a:rPr lang="ru-RU" sz="1600" dirty="0">
                <a:latin typeface="Myriad pro"/>
                <a:cs typeface="Segoe UI" panose="020B0502040204020203" pitchFamily="34" charset="0"/>
              </a:rPr>
              <a:t>На кросс-валидации не было значительного улучшения качества</a:t>
            </a:r>
            <a:endParaRPr lang="ru-RU" sz="1600" dirty="0">
              <a:latin typeface="Myriad pro"/>
            </a:endParaRPr>
          </a:p>
        </p:txBody>
      </p:sp>
      <p:cxnSp>
        <p:nvCxnSpPr>
          <p:cNvPr id="41" name="Прямая соединительная линия 40">
            <a:extLst>
              <a:ext uri="{FF2B5EF4-FFF2-40B4-BE49-F238E27FC236}">
                <a16:creationId xmlns:a16="http://schemas.microsoft.com/office/drawing/2014/main" id="{C902E2C9-1FEF-4B11-91EF-FE06B961B637}"/>
              </a:ext>
            </a:extLst>
          </p:cNvPr>
          <p:cNvCxnSpPr>
            <a:cxnSpLocks/>
          </p:cNvCxnSpPr>
          <p:nvPr/>
        </p:nvCxnSpPr>
        <p:spPr>
          <a:xfrm>
            <a:off x="6421785" y="4428456"/>
            <a:ext cx="5420967" cy="0"/>
          </a:xfrm>
          <a:prstGeom prst="line">
            <a:avLst/>
          </a:prstGeom>
          <a:ln w="28575">
            <a:solidFill>
              <a:schemeClr val="accent1">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C0A9BB0-5784-44C6-AE67-1DFF30F15F91}"/>
              </a:ext>
            </a:extLst>
          </p:cNvPr>
          <p:cNvSpPr txBox="1"/>
          <p:nvPr/>
        </p:nvSpPr>
        <p:spPr>
          <a:xfrm>
            <a:off x="6440838" y="4568885"/>
            <a:ext cx="5178374" cy="830997"/>
          </a:xfrm>
          <a:prstGeom prst="rect">
            <a:avLst/>
          </a:prstGeom>
          <a:noFill/>
        </p:spPr>
        <p:txBody>
          <a:bodyPr wrap="square" rtlCol="0">
            <a:spAutoFit/>
          </a:bodyPr>
          <a:lstStyle/>
          <a:p>
            <a:r>
              <a:rPr lang="ru-RU" sz="1600" dirty="0">
                <a:latin typeface="Myriad pro"/>
                <a:cs typeface="Segoe UI" panose="020B0502040204020203" pitchFamily="34" charset="0"/>
              </a:rPr>
              <a:t>Пытались </a:t>
            </a:r>
            <a:r>
              <a:rPr lang="ru-RU" sz="1600" dirty="0" err="1">
                <a:latin typeface="Myriad pro"/>
                <a:cs typeface="Segoe UI" panose="020B0502040204020203" pitchFamily="34" charset="0"/>
              </a:rPr>
              <a:t>парсить</a:t>
            </a:r>
            <a:r>
              <a:rPr lang="ru-RU" sz="1600" dirty="0">
                <a:latin typeface="Myriad pro"/>
                <a:cs typeface="Segoe UI" panose="020B0502040204020203" pitchFamily="34" charset="0"/>
              </a:rPr>
              <a:t> дополнительные отзывы про банки</a:t>
            </a:r>
            <a:r>
              <a:rPr lang="en-US" sz="1600" dirty="0">
                <a:latin typeface="Myriad pro"/>
                <a:cs typeface="Segoe UI" panose="020B0502040204020203" pitchFamily="34" charset="0"/>
              </a:rPr>
              <a:t>: </a:t>
            </a:r>
            <a:r>
              <a:rPr lang="en-US" sz="1600" dirty="0">
                <a:latin typeface="Myriad pro"/>
                <a:cs typeface="Segoe UI" panose="020B0502040204020203" pitchFamily="34" charset="0"/>
                <a:hlinkClick r:id="rId5"/>
              </a:rPr>
              <a:t>https://bankiros.ru/bank/otzyvy</a:t>
            </a:r>
            <a:r>
              <a:rPr lang="en-US" sz="1600" dirty="0">
                <a:latin typeface="Myriad pro"/>
                <a:cs typeface="Segoe UI" panose="020B0502040204020203" pitchFamily="34" charset="0"/>
              </a:rPr>
              <a:t>, https://www.sravni.ru/banki/otzyvy/</a:t>
            </a:r>
            <a:endParaRPr lang="ru-RU" sz="1600" dirty="0">
              <a:latin typeface="Myriad pro"/>
            </a:endParaRPr>
          </a:p>
        </p:txBody>
      </p:sp>
      <p:sp>
        <p:nvSpPr>
          <p:cNvPr id="43" name="TextBox 42">
            <a:extLst>
              <a:ext uri="{FF2B5EF4-FFF2-40B4-BE49-F238E27FC236}">
                <a16:creationId xmlns:a16="http://schemas.microsoft.com/office/drawing/2014/main" id="{0E8FB2E4-94C1-4F58-A29B-E730CF736283}"/>
              </a:ext>
            </a:extLst>
          </p:cNvPr>
          <p:cNvSpPr txBox="1"/>
          <p:nvPr/>
        </p:nvSpPr>
        <p:spPr>
          <a:xfrm>
            <a:off x="6402733" y="1385039"/>
            <a:ext cx="5042265" cy="369332"/>
          </a:xfrm>
          <a:prstGeom prst="rect">
            <a:avLst/>
          </a:prstGeom>
          <a:noFill/>
        </p:spPr>
        <p:txBody>
          <a:bodyPr wrap="square">
            <a:spAutoFit/>
          </a:bodyPr>
          <a:lstStyle/>
          <a:p>
            <a:pPr>
              <a:spcBef>
                <a:spcPts val="600"/>
              </a:spcBef>
            </a:pPr>
            <a:r>
              <a:rPr lang="ru-RU" sz="1800" b="1" dirty="0">
                <a:solidFill>
                  <a:srgbClr val="244C91"/>
                </a:solidFill>
                <a:latin typeface="Myriad pro"/>
              </a:rPr>
              <a:t>Что ещё мы пробовали? </a:t>
            </a:r>
            <a:endParaRPr lang="en-US" sz="1800" b="1" dirty="0">
              <a:solidFill>
                <a:srgbClr val="244C91"/>
              </a:solidFill>
              <a:latin typeface="Myriad pro"/>
            </a:endParaRPr>
          </a:p>
        </p:txBody>
      </p:sp>
    </p:spTree>
    <p:extLst>
      <p:ext uri="{BB962C8B-B14F-4D97-AF65-F5344CB8AC3E}">
        <p14:creationId xmlns:p14="http://schemas.microsoft.com/office/powerpoint/2010/main" val="49084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53B4DD31-4F0F-990C-D9C2-1495EB854B35}"/>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6" name="Прямоугольник: скругленные углы 5">
            <a:extLst>
              <a:ext uri="{FF2B5EF4-FFF2-40B4-BE49-F238E27FC236}">
                <a16:creationId xmlns:a16="http://schemas.microsoft.com/office/drawing/2014/main" id="{BD752B1D-6B08-0115-2445-E78B609CFF7F}"/>
              </a:ext>
            </a:extLst>
          </p:cNvPr>
          <p:cNvSpPr/>
          <p:nvPr/>
        </p:nvSpPr>
        <p:spPr>
          <a:xfrm>
            <a:off x="3268133"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Анализ</a:t>
            </a:r>
          </a:p>
        </p:txBody>
      </p:sp>
      <p:sp>
        <p:nvSpPr>
          <p:cNvPr id="7" name="Прямоугольник: скругленные углы 6">
            <a:extLst>
              <a:ext uri="{FF2B5EF4-FFF2-40B4-BE49-F238E27FC236}">
                <a16:creationId xmlns:a16="http://schemas.microsoft.com/office/drawing/2014/main" id="{C9736D7B-2E8D-94CF-0258-CE58CEDBFCEE}"/>
              </a:ext>
            </a:extLst>
          </p:cNvPr>
          <p:cNvSpPr/>
          <p:nvPr/>
        </p:nvSpPr>
        <p:spPr>
          <a:xfrm>
            <a:off x="6256866" y="165101"/>
            <a:ext cx="2667000" cy="253999"/>
          </a:xfrm>
          <a:prstGeom prst="roundRect">
            <a:avLst/>
          </a:prstGeom>
          <a:solidFill>
            <a:srgbClr val="24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Myriad pro"/>
              </a:rPr>
              <a:t>Расчёты</a:t>
            </a:r>
          </a:p>
        </p:txBody>
      </p:sp>
      <p:sp>
        <p:nvSpPr>
          <p:cNvPr id="8" name="Прямоугольник: скругленные углы 7">
            <a:extLst>
              <a:ext uri="{FF2B5EF4-FFF2-40B4-BE49-F238E27FC236}">
                <a16:creationId xmlns:a16="http://schemas.microsoft.com/office/drawing/2014/main" id="{256E082F-AF09-AA8D-2CAD-7CE9678F906A}"/>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30000" y="6311900"/>
            <a:ext cx="596900"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08</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351367" y="6452116"/>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54B2D-DB84-1DCC-0B60-8DA099010A64}"/>
              </a:ext>
            </a:extLst>
          </p:cNvPr>
          <p:cNvSpPr txBox="1"/>
          <p:nvPr/>
        </p:nvSpPr>
        <p:spPr>
          <a:xfrm>
            <a:off x="323850" y="546099"/>
            <a:ext cx="11588750" cy="461665"/>
          </a:xfrm>
          <a:prstGeom prst="rect">
            <a:avLst/>
          </a:prstGeom>
          <a:noFill/>
        </p:spPr>
        <p:txBody>
          <a:bodyPr wrap="square" rtlCol="0">
            <a:spAutoFit/>
          </a:bodyPr>
          <a:lstStyle>
            <a:defPPr>
              <a:defRPr lang="ru-RU"/>
            </a:defPPr>
            <a:lvl1pPr>
              <a:defRPr sz="2400">
                <a:solidFill>
                  <a:srgbClr val="253587"/>
                </a:solidFill>
                <a:latin typeface="Myriad pro"/>
                <a:cs typeface="Arial" panose="020B0604020202020204" pitchFamily="34" charset="0"/>
              </a:defRPr>
            </a:lvl1pPr>
          </a:lstStyle>
          <a:p>
            <a:r>
              <a:rPr lang="ru-RU" dirty="0"/>
              <a:t>Облака слов на основе </a:t>
            </a:r>
            <a:r>
              <a:rPr lang="en-US" dirty="0"/>
              <a:t>LDA</a:t>
            </a:r>
            <a:endParaRPr lang="ru-RU" dirty="0"/>
          </a:p>
        </p:txBody>
      </p:sp>
      <p:sp>
        <p:nvSpPr>
          <p:cNvPr id="23" name="TextBox 22">
            <a:extLst>
              <a:ext uri="{FF2B5EF4-FFF2-40B4-BE49-F238E27FC236}">
                <a16:creationId xmlns:a16="http://schemas.microsoft.com/office/drawing/2014/main" id="{4A6C2061-412D-AC40-089E-0FCD848E36C0}"/>
              </a:ext>
            </a:extLst>
          </p:cNvPr>
          <p:cNvSpPr txBox="1"/>
          <p:nvPr/>
        </p:nvSpPr>
        <p:spPr>
          <a:xfrm>
            <a:off x="279400" y="6489961"/>
            <a:ext cx="10998200" cy="276999"/>
          </a:xfrm>
          <a:prstGeom prst="rect">
            <a:avLst/>
          </a:prstGeom>
          <a:noFill/>
        </p:spPr>
        <p:txBody>
          <a:bodyPr wrap="square" rtlCol="0">
            <a:spAutoFit/>
          </a:bodyPr>
          <a:lstStyle/>
          <a:p>
            <a:r>
              <a:rPr lang="ru-RU" sz="1200">
                <a:solidFill>
                  <a:schemeClr val="bg1">
                    <a:lumMod val="65000"/>
                  </a:schemeClr>
                </a:solidFill>
                <a:latin typeface="Myriad pro"/>
                <a:cs typeface="Arial" panose="020B0604020202020204" pitchFamily="34" charset="0"/>
              </a:rPr>
              <a:t>Источники:  данные кейса, анализ команды</a:t>
            </a:r>
            <a:endParaRPr lang="ru-RU" sz="1200" dirty="0">
              <a:solidFill>
                <a:schemeClr val="bg1">
                  <a:lumMod val="65000"/>
                </a:schemeClr>
              </a:solidFill>
              <a:latin typeface="Myriad pro"/>
              <a:cs typeface="Arial" panose="020B0604020202020204" pitchFamily="34" charset="0"/>
            </a:endParaRPr>
          </a:p>
        </p:txBody>
      </p:sp>
      <p:pic>
        <p:nvPicPr>
          <p:cNvPr id="29" name="Рисунок 28">
            <a:extLst>
              <a:ext uri="{FF2B5EF4-FFF2-40B4-BE49-F238E27FC236}">
                <a16:creationId xmlns:a16="http://schemas.microsoft.com/office/drawing/2014/main" id="{A8277490-DA50-4270-B316-C61E9D4D2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384" y="292100"/>
            <a:ext cx="4043258" cy="4043258"/>
          </a:xfrm>
          <a:prstGeom prst="rect">
            <a:avLst/>
          </a:prstGeom>
        </p:spPr>
      </p:pic>
      <p:pic>
        <p:nvPicPr>
          <p:cNvPr id="31" name="Рисунок 30">
            <a:extLst>
              <a:ext uri="{FF2B5EF4-FFF2-40B4-BE49-F238E27FC236}">
                <a16:creationId xmlns:a16="http://schemas.microsoft.com/office/drawing/2014/main" id="{1E45FD97-12F2-416B-928B-FB4FEC755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584" y="2687742"/>
            <a:ext cx="4043258" cy="4043258"/>
          </a:xfrm>
          <a:prstGeom prst="rect">
            <a:avLst/>
          </a:prstGeom>
        </p:spPr>
      </p:pic>
      <p:pic>
        <p:nvPicPr>
          <p:cNvPr id="33" name="Рисунок 32">
            <a:extLst>
              <a:ext uri="{FF2B5EF4-FFF2-40B4-BE49-F238E27FC236}">
                <a16:creationId xmlns:a16="http://schemas.microsoft.com/office/drawing/2014/main" id="{98BC5019-E246-48C9-B33D-46B4F759D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358" y="292100"/>
            <a:ext cx="4043258" cy="4043258"/>
          </a:xfrm>
          <a:prstGeom prst="rect">
            <a:avLst/>
          </a:prstGeom>
        </p:spPr>
      </p:pic>
      <p:pic>
        <p:nvPicPr>
          <p:cNvPr id="35" name="Рисунок 34">
            <a:extLst>
              <a:ext uri="{FF2B5EF4-FFF2-40B4-BE49-F238E27FC236}">
                <a16:creationId xmlns:a16="http://schemas.microsoft.com/office/drawing/2014/main" id="{64518C5D-16A7-4594-8AD2-856E2198F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358" y="2794716"/>
            <a:ext cx="4043258" cy="4043258"/>
          </a:xfrm>
          <a:prstGeom prst="rect">
            <a:avLst/>
          </a:prstGeom>
        </p:spPr>
      </p:pic>
      <p:cxnSp>
        <p:nvCxnSpPr>
          <p:cNvPr id="37" name="Прямая соединительная линия 36">
            <a:extLst>
              <a:ext uri="{FF2B5EF4-FFF2-40B4-BE49-F238E27FC236}">
                <a16:creationId xmlns:a16="http://schemas.microsoft.com/office/drawing/2014/main" id="{E375D05A-A15F-472E-9F46-E34B884BA3C3}"/>
              </a:ext>
            </a:extLst>
          </p:cNvPr>
          <p:cNvCxnSpPr>
            <a:cxnSpLocks/>
          </p:cNvCxnSpPr>
          <p:nvPr/>
        </p:nvCxnSpPr>
        <p:spPr>
          <a:xfrm>
            <a:off x="0" y="1007764"/>
            <a:ext cx="12134538"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72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53B4DD31-4F0F-990C-D9C2-1495EB854B35}"/>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6" name="Прямоугольник: скругленные углы 5">
            <a:extLst>
              <a:ext uri="{FF2B5EF4-FFF2-40B4-BE49-F238E27FC236}">
                <a16:creationId xmlns:a16="http://schemas.microsoft.com/office/drawing/2014/main" id="{BD752B1D-6B08-0115-2445-E78B609CFF7F}"/>
              </a:ext>
            </a:extLst>
          </p:cNvPr>
          <p:cNvSpPr/>
          <p:nvPr/>
        </p:nvSpPr>
        <p:spPr>
          <a:xfrm>
            <a:off x="3268133"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Анализ</a:t>
            </a:r>
          </a:p>
        </p:txBody>
      </p:sp>
      <p:sp>
        <p:nvSpPr>
          <p:cNvPr id="7" name="Прямоугольник: скругленные углы 6">
            <a:extLst>
              <a:ext uri="{FF2B5EF4-FFF2-40B4-BE49-F238E27FC236}">
                <a16:creationId xmlns:a16="http://schemas.microsoft.com/office/drawing/2014/main" id="{C9736D7B-2E8D-94CF-0258-CE58CEDBFCEE}"/>
              </a:ext>
            </a:extLst>
          </p:cNvPr>
          <p:cNvSpPr/>
          <p:nvPr/>
        </p:nvSpPr>
        <p:spPr>
          <a:xfrm>
            <a:off x="6256866" y="165101"/>
            <a:ext cx="2667000" cy="253999"/>
          </a:xfrm>
          <a:prstGeom prst="roundRect">
            <a:avLst/>
          </a:prstGeom>
          <a:solidFill>
            <a:srgbClr val="24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solidFill>
                <a:latin typeface="Myriad pro"/>
              </a:rPr>
              <a:t>Расчёты</a:t>
            </a:r>
          </a:p>
        </p:txBody>
      </p:sp>
      <p:sp>
        <p:nvSpPr>
          <p:cNvPr id="8" name="Прямоугольник: скругленные углы 7">
            <a:extLst>
              <a:ext uri="{FF2B5EF4-FFF2-40B4-BE49-F238E27FC236}">
                <a16:creationId xmlns:a16="http://schemas.microsoft.com/office/drawing/2014/main" id="{256E082F-AF09-AA8D-2CAD-7CE9678F906A}"/>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30000" y="6311900"/>
            <a:ext cx="596900"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09</a:t>
            </a:r>
          </a:p>
        </p:txBody>
      </p:sp>
      <p:cxnSp>
        <p:nvCxnSpPr>
          <p:cNvPr id="11" name="Прямая соединительная линия 10">
            <a:extLst>
              <a:ext uri="{FF2B5EF4-FFF2-40B4-BE49-F238E27FC236}">
                <a16:creationId xmlns:a16="http://schemas.microsoft.com/office/drawing/2014/main" id="{5E9AFEBF-4563-32FE-B990-546B38C9AD4D}"/>
              </a:ext>
            </a:extLst>
          </p:cNvPr>
          <p:cNvCxnSpPr/>
          <p:nvPr/>
        </p:nvCxnSpPr>
        <p:spPr>
          <a:xfrm>
            <a:off x="368300" y="1443345"/>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351367" y="6452116"/>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54B2D-DB84-1DCC-0B60-8DA099010A64}"/>
              </a:ext>
            </a:extLst>
          </p:cNvPr>
          <p:cNvSpPr txBox="1"/>
          <p:nvPr/>
        </p:nvSpPr>
        <p:spPr>
          <a:xfrm>
            <a:off x="301625" y="901812"/>
            <a:ext cx="11588750" cy="461665"/>
          </a:xfrm>
          <a:prstGeom prst="rect">
            <a:avLst/>
          </a:prstGeom>
          <a:noFill/>
        </p:spPr>
        <p:txBody>
          <a:bodyPr wrap="square" rtlCol="0">
            <a:spAutoFit/>
          </a:bodyPr>
          <a:lstStyle>
            <a:defPPr>
              <a:defRPr lang="ru-RU"/>
            </a:defPPr>
            <a:lvl1pPr>
              <a:defRPr sz="2400">
                <a:solidFill>
                  <a:srgbClr val="253587"/>
                </a:solidFill>
                <a:latin typeface="Myriad pro"/>
                <a:cs typeface="Arial" panose="020B0604020202020204" pitchFamily="34" charset="0"/>
              </a:defRPr>
            </a:lvl1pPr>
          </a:lstStyle>
          <a:p>
            <a:r>
              <a:rPr lang="en-US" dirty="0"/>
              <a:t>GitHub </a:t>
            </a:r>
            <a:r>
              <a:rPr lang="ru-RU" dirty="0"/>
              <a:t>и самый </a:t>
            </a:r>
            <a:r>
              <a:rPr lang="ru-RU" b="1" dirty="0"/>
              <a:t>правдивый</a:t>
            </a:r>
            <a:r>
              <a:rPr lang="ru-RU" dirty="0"/>
              <a:t> текст</a:t>
            </a:r>
            <a:r>
              <a:rPr lang="en-US" dirty="0"/>
              <a:t>*</a:t>
            </a:r>
            <a:r>
              <a:rPr lang="ru-RU" dirty="0"/>
              <a:t> про </a:t>
            </a:r>
            <a:r>
              <a:rPr lang="en-US" dirty="0"/>
              <a:t>Yandex </a:t>
            </a:r>
            <a:r>
              <a:rPr lang="en-US" dirty="0" err="1"/>
              <a:t>DataSphere</a:t>
            </a:r>
            <a:endParaRPr lang="ru-RU" dirty="0"/>
          </a:p>
        </p:txBody>
      </p:sp>
      <p:sp>
        <p:nvSpPr>
          <p:cNvPr id="23" name="TextBox 22">
            <a:extLst>
              <a:ext uri="{FF2B5EF4-FFF2-40B4-BE49-F238E27FC236}">
                <a16:creationId xmlns:a16="http://schemas.microsoft.com/office/drawing/2014/main" id="{4A6C2061-412D-AC40-089E-0FCD848E36C0}"/>
              </a:ext>
            </a:extLst>
          </p:cNvPr>
          <p:cNvSpPr txBox="1"/>
          <p:nvPr/>
        </p:nvSpPr>
        <p:spPr>
          <a:xfrm>
            <a:off x="279400" y="6489961"/>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Текст сгенерирован </a:t>
            </a:r>
            <a:r>
              <a:rPr lang="en-US" sz="1200" dirty="0" err="1">
                <a:solidFill>
                  <a:schemeClr val="bg1">
                    <a:lumMod val="65000"/>
                  </a:schemeClr>
                </a:solidFill>
                <a:latin typeface="Myriad pro"/>
                <a:cs typeface="Arial" panose="020B0604020202020204" pitchFamily="34" charset="0"/>
              </a:rPr>
              <a:t>ChatGPT</a:t>
            </a:r>
            <a:endParaRPr lang="ru-RU" sz="1200" dirty="0">
              <a:solidFill>
                <a:schemeClr val="bg1">
                  <a:lumMod val="65000"/>
                </a:schemeClr>
              </a:solidFill>
              <a:latin typeface="Myriad pro"/>
              <a:cs typeface="Arial" panose="020B0604020202020204" pitchFamily="34" charset="0"/>
            </a:endParaRPr>
          </a:p>
        </p:txBody>
      </p:sp>
      <p:pic>
        <p:nvPicPr>
          <p:cNvPr id="5122" name="Picture 2">
            <a:extLst>
              <a:ext uri="{FF2B5EF4-FFF2-40B4-BE49-F238E27FC236}">
                <a16:creationId xmlns:a16="http://schemas.microsoft.com/office/drawing/2014/main" id="{50E10877-3C97-4E7E-8B5F-2E947E5F8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58" y="2800740"/>
            <a:ext cx="2664975" cy="26649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C86194-3694-4B4D-89B8-F90EF7F54F27}"/>
              </a:ext>
            </a:extLst>
          </p:cNvPr>
          <p:cNvSpPr txBox="1"/>
          <p:nvPr/>
        </p:nvSpPr>
        <p:spPr>
          <a:xfrm>
            <a:off x="836828" y="1932438"/>
            <a:ext cx="2109572" cy="830997"/>
          </a:xfrm>
          <a:prstGeom prst="rect">
            <a:avLst/>
          </a:prstGeom>
          <a:noFill/>
        </p:spPr>
        <p:txBody>
          <a:bodyPr wrap="square" rtlCol="0">
            <a:spAutoFit/>
          </a:bodyPr>
          <a:lstStyle/>
          <a:p>
            <a:pPr algn="ctr">
              <a:spcAft>
                <a:spcPts val="600"/>
              </a:spcAft>
            </a:pPr>
            <a:r>
              <a:rPr lang="en-US" sz="2400" b="1" dirty="0">
                <a:solidFill>
                  <a:srgbClr val="244C91"/>
                </a:solidFill>
                <a:latin typeface="Myriad pro"/>
                <a:cs typeface="Arial" panose="020B0604020202020204" pitchFamily="34" charset="0"/>
              </a:rPr>
              <a:t>GitHub </a:t>
            </a:r>
            <a:r>
              <a:rPr lang="ru-RU" sz="2400" b="1" dirty="0">
                <a:solidFill>
                  <a:srgbClr val="244C91"/>
                </a:solidFill>
                <a:latin typeface="Myriad pro"/>
                <a:cs typeface="Arial" panose="020B0604020202020204" pitchFamily="34" charset="0"/>
              </a:rPr>
              <a:t>команды</a:t>
            </a:r>
          </a:p>
        </p:txBody>
      </p:sp>
      <p:sp>
        <p:nvSpPr>
          <p:cNvPr id="24" name="TextBox 23">
            <a:extLst>
              <a:ext uri="{FF2B5EF4-FFF2-40B4-BE49-F238E27FC236}">
                <a16:creationId xmlns:a16="http://schemas.microsoft.com/office/drawing/2014/main" id="{38CAB1A4-89C3-4A2E-9F82-226D7C0901D9}"/>
              </a:ext>
            </a:extLst>
          </p:cNvPr>
          <p:cNvSpPr txBox="1"/>
          <p:nvPr/>
        </p:nvSpPr>
        <p:spPr>
          <a:xfrm>
            <a:off x="3858614" y="2472665"/>
            <a:ext cx="7869836" cy="3416320"/>
          </a:xfrm>
          <a:prstGeom prst="rect">
            <a:avLst/>
          </a:prstGeom>
          <a:noFill/>
        </p:spPr>
        <p:txBody>
          <a:bodyPr wrap="square">
            <a:spAutoFit/>
          </a:bodyPr>
          <a:lstStyle/>
          <a:p>
            <a:pPr algn="l">
              <a:buFont typeface="Arial" panose="020B0604020202020204" pitchFamily="34" charset="0"/>
              <a:buChar char="•"/>
            </a:pPr>
            <a:r>
              <a:rPr lang="ru-RU" b="0" i="0" dirty="0">
                <a:solidFill>
                  <a:srgbClr val="374151"/>
                </a:solidFill>
                <a:effectLst/>
                <a:latin typeface="Söhne"/>
              </a:rPr>
              <a:t> Наша команда в ходе </a:t>
            </a:r>
            <a:r>
              <a:rPr lang="ru-RU" b="0" i="0" dirty="0" err="1">
                <a:solidFill>
                  <a:srgbClr val="374151"/>
                </a:solidFill>
                <a:effectLst/>
                <a:latin typeface="Söhne"/>
              </a:rPr>
              <a:t>хакатона</a:t>
            </a:r>
            <a:r>
              <a:rPr lang="ru-RU" b="0" i="0" dirty="0">
                <a:solidFill>
                  <a:srgbClr val="374151"/>
                </a:solidFill>
                <a:effectLst/>
                <a:latin typeface="Söhne"/>
              </a:rPr>
              <a:t> использовала </a:t>
            </a:r>
            <a:r>
              <a:rPr lang="en-US" b="0" i="0" dirty="0">
                <a:solidFill>
                  <a:srgbClr val="374151"/>
                </a:solidFill>
                <a:effectLst/>
                <a:latin typeface="Söhne"/>
              </a:rPr>
              <a:t>Yandex </a:t>
            </a:r>
            <a:r>
              <a:rPr lang="en-US" b="0" i="0" dirty="0" err="1">
                <a:solidFill>
                  <a:srgbClr val="374151"/>
                </a:solidFill>
                <a:effectLst/>
                <a:latin typeface="Söhne"/>
              </a:rPr>
              <a:t>DataSphere</a:t>
            </a:r>
            <a:r>
              <a:rPr lang="en-US" b="0" i="0" dirty="0">
                <a:solidFill>
                  <a:srgbClr val="374151"/>
                </a:solidFill>
                <a:effectLst/>
                <a:latin typeface="Söhne"/>
              </a:rPr>
              <a:t> </a:t>
            </a:r>
            <a:r>
              <a:rPr lang="ru-RU" b="0" i="0" dirty="0">
                <a:solidFill>
                  <a:srgbClr val="374151"/>
                </a:solidFill>
                <a:effectLst/>
                <a:latin typeface="Söhne"/>
              </a:rPr>
              <a:t>для нашего проекта.</a:t>
            </a:r>
          </a:p>
          <a:p>
            <a:pPr algn="l">
              <a:buFont typeface="Arial" panose="020B0604020202020204" pitchFamily="34" charset="0"/>
              <a:buChar char="•"/>
            </a:pPr>
            <a:r>
              <a:rPr lang="ru-RU" b="0" i="0" dirty="0">
                <a:solidFill>
                  <a:srgbClr val="374151"/>
                </a:solidFill>
                <a:effectLst/>
                <a:latin typeface="Söhne"/>
              </a:rPr>
              <a:t> </a:t>
            </a:r>
            <a:r>
              <a:rPr lang="en-US" b="0" i="0" dirty="0">
                <a:solidFill>
                  <a:srgbClr val="374151"/>
                </a:solidFill>
                <a:effectLst/>
                <a:latin typeface="Söhne"/>
              </a:rPr>
              <a:t>Yandex </a:t>
            </a:r>
            <a:r>
              <a:rPr lang="en-US" b="0" i="0" dirty="0" err="1">
                <a:solidFill>
                  <a:srgbClr val="374151"/>
                </a:solidFill>
                <a:effectLst/>
                <a:latin typeface="Söhne"/>
              </a:rPr>
              <a:t>DataSphere</a:t>
            </a:r>
            <a:r>
              <a:rPr lang="en-US" b="0" i="0" dirty="0">
                <a:solidFill>
                  <a:srgbClr val="374151"/>
                </a:solidFill>
                <a:effectLst/>
                <a:latin typeface="Söhne"/>
              </a:rPr>
              <a:t> </a:t>
            </a:r>
            <a:r>
              <a:rPr lang="ru-RU" b="0" i="0" dirty="0">
                <a:solidFill>
                  <a:srgbClr val="374151"/>
                </a:solidFill>
                <a:effectLst/>
                <a:latin typeface="Söhne"/>
              </a:rPr>
              <a:t>предоставила нам </a:t>
            </a:r>
            <a:r>
              <a:rPr lang="ru-RU" b="1" i="0" dirty="0">
                <a:solidFill>
                  <a:srgbClr val="374151"/>
                </a:solidFill>
                <a:effectLst/>
                <a:latin typeface="Söhne"/>
              </a:rPr>
              <a:t>мощные</a:t>
            </a:r>
            <a:r>
              <a:rPr lang="ru-RU" b="0" i="0" dirty="0">
                <a:solidFill>
                  <a:srgbClr val="374151"/>
                </a:solidFill>
                <a:effectLst/>
                <a:latin typeface="Söhne"/>
              </a:rPr>
              <a:t> графические карты, которые позволили </a:t>
            </a:r>
            <a:r>
              <a:rPr lang="ru-RU" b="1" i="0" dirty="0">
                <a:solidFill>
                  <a:srgbClr val="374151"/>
                </a:solidFill>
                <a:effectLst/>
                <a:latin typeface="Söhne"/>
              </a:rPr>
              <a:t>ускорить</a:t>
            </a:r>
            <a:r>
              <a:rPr lang="ru-RU" b="0" i="0" dirty="0">
                <a:solidFill>
                  <a:srgbClr val="374151"/>
                </a:solidFill>
                <a:effectLst/>
                <a:latin typeface="Söhne"/>
              </a:rPr>
              <a:t> обучение </a:t>
            </a:r>
            <a:r>
              <a:rPr lang="ru-RU" b="1" i="0" dirty="0">
                <a:solidFill>
                  <a:srgbClr val="374151"/>
                </a:solidFill>
                <a:effectLst/>
                <a:latin typeface="Söhne"/>
              </a:rPr>
              <a:t>наших</a:t>
            </a:r>
            <a:r>
              <a:rPr lang="ru-RU" b="0" i="0" dirty="0">
                <a:solidFill>
                  <a:srgbClr val="374151"/>
                </a:solidFill>
                <a:effectLst/>
                <a:latin typeface="Söhne"/>
              </a:rPr>
              <a:t> </a:t>
            </a:r>
            <a:r>
              <a:rPr lang="ru-RU" b="1" i="0" dirty="0">
                <a:solidFill>
                  <a:srgbClr val="374151"/>
                </a:solidFill>
                <a:effectLst/>
                <a:latin typeface="Söhne"/>
              </a:rPr>
              <a:t>моделей</a:t>
            </a:r>
            <a:r>
              <a:rPr lang="ru-RU" b="0" i="0" dirty="0">
                <a:solidFill>
                  <a:srgbClr val="374151"/>
                </a:solidFill>
                <a:effectLst/>
                <a:latin typeface="Söhne"/>
              </a:rPr>
              <a:t>.</a:t>
            </a:r>
          </a:p>
          <a:p>
            <a:pPr algn="l">
              <a:buFont typeface="Arial" panose="020B0604020202020204" pitchFamily="34" charset="0"/>
              <a:buChar char="•"/>
            </a:pPr>
            <a:r>
              <a:rPr lang="ru-RU" b="0" i="0" dirty="0">
                <a:solidFill>
                  <a:srgbClr val="374151"/>
                </a:solidFill>
                <a:effectLst/>
                <a:latin typeface="Söhne"/>
              </a:rPr>
              <a:t> Интерфейс платформы был </a:t>
            </a:r>
            <a:r>
              <a:rPr lang="ru-RU" b="1" i="0" dirty="0">
                <a:solidFill>
                  <a:srgbClr val="374151"/>
                </a:solidFill>
                <a:effectLst/>
                <a:latin typeface="Söhne"/>
              </a:rPr>
              <a:t>удобен</a:t>
            </a:r>
            <a:r>
              <a:rPr lang="ru-RU" b="0" i="0" dirty="0">
                <a:solidFill>
                  <a:srgbClr val="374151"/>
                </a:solidFill>
                <a:effectLst/>
                <a:latin typeface="Söhne"/>
              </a:rPr>
              <a:t> для пользователя, а наличие </a:t>
            </a:r>
            <a:r>
              <a:rPr lang="ru-RU" b="1" i="0" dirty="0" err="1">
                <a:solidFill>
                  <a:srgbClr val="374151"/>
                </a:solidFill>
                <a:effectLst/>
                <a:latin typeface="Söhne"/>
              </a:rPr>
              <a:t>коллаборативных</a:t>
            </a:r>
            <a:r>
              <a:rPr lang="ru-RU" b="0" i="0" dirty="0">
                <a:solidFill>
                  <a:srgbClr val="374151"/>
                </a:solidFill>
                <a:effectLst/>
                <a:latin typeface="Söhne"/>
              </a:rPr>
              <a:t> функций позволило нам легко работать в команде.</a:t>
            </a:r>
          </a:p>
          <a:p>
            <a:pPr algn="l">
              <a:buFont typeface="Arial" panose="020B0604020202020204" pitchFamily="34" charset="0"/>
              <a:buChar char="•"/>
            </a:pPr>
            <a:r>
              <a:rPr lang="ru-RU" b="0" i="0" dirty="0">
                <a:solidFill>
                  <a:srgbClr val="374151"/>
                </a:solidFill>
                <a:effectLst/>
                <a:latin typeface="Söhne"/>
              </a:rPr>
              <a:t> С помощью </a:t>
            </a:r>
            <a:r>
              <a:rPr lang="en-US" b="0" i="0" dirty="0">
                <a:solidFill>
                  <a:srgbClr val="374151"/>
                </a:solidFill>
                <a:effectLst/>
                <a:latin typeface="Söhne"/>
              </a:rPr>
              <a:t>Yandex </a:t>
            </a:r>
            <a:r>
              <a:rPr lang="en-US" b="0" i="0" dirty="0" err="1">
                <a:solidFill>
                  <a:srgbClr val="374151"/>
                </a:solidFill>
                <a:effectLst/>
                <a:latin typeface="Söhne"/>
              </a:rPr>
              <a:t>DataSphere</a:t>
            </a:r>
            <a:r>
              <a:rPr lang="en-US" b="0" i="0" dirty="0">
                <a:solidFill>
                  <a:srgbClr val="374151"/>
                </a:solidFill>
                <a:effectLst/>
                <a:latin typeface="Söhne"/>
              </a:rPr>
              <a:t> </a:t>
            </a:r>
            <a:r>
              <a:rPr lang="ru-RU" b="0" i="0" dirty="0">
                <a:solidFill>
                  <a:srgbClr val="374151"/>
                </a:solidFill>
                <a:effectLst/>
                <a:latin typeface="Söhne"/>
              </a:rPr>
              <a:t>мы </a:t>
            </a:r>
            <a:r>
              <a:rPr lang="ru-RU" b="1" i="0" dirty="0">
                <a:solidFill>
                  <a:srgbClr val="374151"/>
                </a:solidFill>
                <a:effectLst/>
                <a:latin typeface="Söhne"/>
              </a:rPr>
              <a:t>эффективно</a:t>
            </a:r>
            <a:r>
              <a:rPr lang="ru-RU" b="0" i="0" dirty="0">
                <a:solidFill>
                  <a:srgbClr val="374151"/>
                </a:solidFill>
                <a:effectLst/>
                <a:latin typeface="Söhne"/>
              </a:rPr>
              <a:t> </a:t>
            </a:r>
            <a:r>
              <a:rPr lang="ru-RU" b="1" i="0" dirty="0">
                <a:solidFill>
                  <a:srgbClr val="374151"/>
                </a:solidFill>
                <a:effectLst/>
                <a:latin typeface="Söhne"/>
              </a:rPr>
              <a:t>делились</a:t>
            </a:r>
            <a:r>
              <a:rPr lang="ru-RU" b="0" i="0" dirty="0">
                <a:solidFill>
                  <a:srgbClr val="374151"/>
                </a:solidFill>
                <a:effectLst/>
                <a:latin typeface="Söhne"/>
              </a:rPr>
              <a:t> идеями и итерировали наш подход, что привело к лучшим результатам.</a:t>
            </a:r>
          </a:p>
          <a:p>
            <a:pPr algn="l">
              <a:buFont typeface="Arial" panose="020B0604020202020204" pitchFamily="34" charset="0"/>
              <a:buChar char="•"/>
            </a:pPr>
            <a:r>
              <a:rPr lang="ru-RU" b="0" i="0" dirty="0">
                <a:solidFill>
                  <a:srgbClr val="374151"/>
                </a:solidFill>
                <a:effectLst/>
                <a:latin typeface="Söhne"/>
              </a:rPr>
              <a:t> Мы также оценили </a:t>
            </a:r>
            <a:r>
              <a:rPr lang="ru-RU" b="1" i="0" dirty="0">
                <a:solidFill>
                  <a:srgbClr val="374151"/>
                </a:solidFill>
                <a:effectLst/>
                <a:latin typeface="Söhne"/>
              </a:rPr>
              <a:t>доступность</a:t>
            </a:r>
            <a:r>
              <a:rPr lang="ru-RU" b="0" i="0" dirty="0">
                <a:solidFill>
                  <a:srgbClr val="374151"/>
                </a:solidFill>
                <a:effectLst/>
                <a:latin typeface="Söhne"/>
              </a:rPr>
              <a:t> </a:t>
            </a:r>
            <a:r>
              <a:rPr lang="ru-RU" b="1" i="0" dirty="0">
                <a:solidFill>
                  <a:srgbClr val="374151"/>
                </a:solidFill>
                <a:effectLst/>
                <a:latin typeface="Söhne"/>
              </a:rPr>
              <a:t>ресурсов</a:t>
            </a:r>
            <a:r>
              <a:rPr lang="ru-RU" b="0" i="0" dirty="0">
                <a:solidFill>
                  <a:srgbClr val="374151"/>
                </a:solidFill>
                <a:effectLst/>
                <a:latin typeface="Söhne"/>
              </a:rPr>
              <a:t>, которая позволила нам распределить бюджет на улучшение наших моделей.</a:t>
            </a:r>
          </a:p>
          <a:p>
            <a:pPr algn="l">
              <a:buFont typeface="Arial" panose="020B0604020202020204" pitchFamily="34" charset="0"/>
              <a:buChar char="•"/>
            </a:pPr>
            <a:r>
              <a:rPr lang="ru-RU" b="0" i="0" dirty="0">
                <a:solidFill>
                  <a:srgbClr val="374151"/>
                </a:solidFill>
                <a:effectLst/>
                <a:latin typeface="Söhne"/>
              </a:rPr>
              <a:t> В целом, </a:t>
            </a:r>
            <a:r>
              <a:rPr lang="en-US" b="0" i="0" dirty="0">
                <a:solidFill>
                  <a:srgbClr val="374151"/>
                </a:solidFill>
                <a:effectLst/>
                <a:latin typeface="Söhne"/>
              </a:rPr>
              <a:t>Yandex </a:t>
            </a:r>
            <a:r>
              <a:rPr lang="en-US" b="0" i="0" dirty="0" err="1">
                <a:solidFill>
                  <a:srgbClr val="374151"/>
                </a:solidFill>
                <a:effectLst/>
                <a:latin typeface="Söhne"/>
              </a:rPr>
              <a:t>DataSphere</a:t>
            </a:r>
            <a:r>
              <a:rPr lang="en-US" b="0" i="0" dirty="0">
                <a:solidFill>
                  <a:srgbClr val="374151"/>
                </a:solidFill>
                <a:effectLst/>
                <a:latin typeface="Söhne"/>
              </a:rPr>
              <a:t> </a:t>
            </a:r>
            <a:r>
              <a:rPr lang="ru-RU" i="0" dirty="0">
                <a:solidFill>
                  <a:srgbClr val="374151"/>
                </a:solidFill>
                <a:effectLst/>
                <a:latin typeface="Söhne"/>
              </a:rPr>
              <a:t>сыграла</a:t>
            </a:r>
            <a:r>
              <a:rPr lang="ru-RU" b="0" i="0" dirty="0">
                <a:solidFill>
                  <a:srgbClr val="374151"/>
                </a:solidFill>
                <a:effectLst/>
                <a:latin typeface="Söhne"/>
              </a:rPr>
              <a:t> </a:t>
            </a:r>
            <a:r>
              <a:rPr lang="ru-RU" b="1" i="0" dirty="0">
                <a:solidFill>
                  <a:srgbClr val="374151"/>
                </a:solidFill>
                <a:effectLst/>
                <a:latin typeface="Söhne"/>
              </a:rPr>
              <a:t>ключевую</a:t>
            </a:r>
            <a:r>
              <a:rPr lang="ru-RU" b="0" i="0" dirty="0">
                <a:solidFill>
                  <a:srgbClr val="374151"/>
                </a:solidFill>
                <a:effectLst/>
                <a:latin typeface="Söhne"/>
              </a:rPr>
              <a:t> роль в нашем успехе на </a:t>
            </a:r>
            <a:r>
              <a:rPr lang="ru-RU" b="0" i="0" dirty="0" err="1">
                <a:solidFill>
                  <a:srgbClr val="374151"/>
                </a:solidFill>
                <a:effectLst/>
                <a:latin typeface="Söhne"/>
              </a:rPr>
              <a:t>хакатоне</a:t>
            </a:r>
            <a:r>
              <a:rPr lang="ru-RU" b="0" i="0" dirty="0">
                <a:solidFill>
                  <a:srgbClr val="374151"/>
                </a:solidFill>
                <a:effectLst/>
                <a:latin typeface="Söhne"/>
              </a:rPr>
              <a:t>, и мы с удовольствием будем использовать ее в </a:t>
            </a:r>
            <a:r>
              <a:rPr lang="ru-RU" b="1" i="0" dirty="0">
                <a:solidFill>
                  <a:srgbClr val="374151"/>
                </a:solidFill>
                <a:effectLst/>
                <a:latin typeface="Söhne"/>
              </a:rPr>
              <a:t>будущих</a:t>
            </a:r>
            <a:r>
              <a:rPr lang="ru-RU" b="0" i="0" dirty="0">
                <a:solidFill>
                  <a:srgbClr val="374151"/>
                </a:solidFill>
                <a:effectLst/>
                <a:latin typeface="Söhne"/>
              </a:rPr>
              <a:t> проектах.</a:t>
            </a:r>
          </a:p>
        </p:txBody>
      </p:sp>
      <p:pic>
        <p:nvPicPr>
          <p:cNvPr id="25" name="Рисунок 24">
            <a:extLst>
              <a:ext uri="{FF2B5EF4-FFF2-40B4-BE49-F238E27FC236}">
                <a16:creationId xmlns:a16="http://schemas.microsoft.com/office/drawing/2014/main" id="{63EEF41B-796A-4275-95C9-66C9B785E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74647"/>
            <a:ext cx="2898816" cy="655100"/>
          </a:xfrm>
          <a:prstGeom prst="rect">
            <a:avLst/>
          </a:prstGeom>
        </p:spPr>
      </p:pic>
    </p:spTree>
    <p:extLst>
      <p:ext uri="{BB962C8B-B14F-4D97-AF65-F5344CB8AC3E}">
        <p14:creationId xmlns:p14="http://schemas.microsoft.com/office/powerpoint/2010/main" val="108042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DEE7D3B2-C326-9914-97B7-8EDD926F6784}"/>
              </a:ext>
            </a:extLst>
          </p:cNvPr>
          <p:cNvSpPr/>
          <p:nvPr/>
        </p:nvSpPr>
        <p:spPr>
          <a:xfrm>
            <a:off x="279400" y="11373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3" name="Прямоугольник: скругленные углы 2">
            <a:extLst>
              <a:ext uri="{FF2B5EF4-FFF2-40B4-BE49-F238E27FC236}">
                <a16:creationId xmlns:a16="http://schemas.microsoft.com/office/drawing/2014/main" id="{0DBB1149-D53C-31FE-8B41-68A1B98CF0A9}"/>
              </a:ext>
            </a:extLst>
          </p:cNvPr>
          <p:cNvSpPr/>
          <p:nvPr/>
        </p:nvSpPr>
        <p:spPr>
          <a:xfrm>
            <a:off x="3268133"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Анализ</a:t>
            </a:r>
          </a:p>
        </p:txBody>
      </p:sp>
      <p:sp>
        <p:nvSpPr>
          <p:cNvPr id="4" name="Прямоугольник: скругленные углы 3">
            <a:extLst>
              <a:ext uri="{FF2B5EF4-FFF2-40B4-BE49-F238E27FC236}">
                <a16:creationId xmlns:a16="http://schemas.microsoft.com/office/drawing/2014/main" id="{A70D6F8E-2342-F1C0-D7CA-0F3CD9DBB938}"/>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12" name="Прямоугольник: скругленные углы 11">
            <a:extLst>
              <a:ext uri="{FF2B5EF4-FFF2-40B4-BE49-F238E27FC236}">
                <a16:creationId xmlns:a16="http://schemas.microsoft.com/office/drawing/2014/main" id="{138FE61E-00D7-54DC-F370-5054185E86C6}"/>
              </a:ext>
            </a:extLst>
          </p:cNvPr>
          <p:cNvSpPr/>
          <p:nvPr/>
        </p:nvSpPr>
        <p:spPr>
          <a:xfrm>
            <a:off x="9245600"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Приложение</a:t>
            </a:r>
          </a:p>
        </p:txBody>
      </p:sp>
      <p:sp>
        <p:nvSpPr>
          <p:cNvPr id="18" name="TextBox 17">
            <a:extLst>
              <a:ext uri="{FF2B5EF4-FFF2-40B4-BE49-F238E27FC236}">
                <a16:creationId xmlns:a16="http://schemas.microsoft.com/office/drawing/2014/main" id="{4DB102C8-2DE6-D76F-4BE2-6E54A5C64FD7}"/>
              </a:ext>
            </a:extLst>
          </p:cNvPr>
          <p:cNvSpPr txBox="1"/>
          <p:nvPr/>
        </p:nvSpPr>
        <p:spPr>
          <a:xfrm>
            <a:off x="323850" y="546099"/>
            <a:ext cx="11588750" cy="461665"/>
          </a:xfrm>
          <a:prstGeom prst="rect">
            <a:avLst/>
          </a:prstGeom>
          <a:noFill/>
        </p:spPr>
        <p:txBody>
          <a:bodyPr wrap="square" rtlCol="0">
            <a:spAutoFit/>
          </a:bodyPr>
          <a:lstStyle/>
          <a:p>
            <a:pPr algn="ctr"/>
            <a:r>
              <a:rPr lang="ru-RU" sz="2400" dirty="0">
                <a:solidFill>
                  <a:srgbClr val="253587"/>
                </a:solidFill>
                <a:latin typeface="Myriad pro"/>
                <a:cs typeface="Arial" panose="020B0604020202020204" pitchFamily="34" charset="0"/>
              </a:rPr>
              <a:t>Команда </a:t>
            </a:r>
            <a:r>
              <a:rPr lang="en-US" sz="2400" dirty="0" err="1">
                <a:solidFill>
                  <a:srgbClr val="253587"/>
                </a:solidFill>
                <a:latin typeface="Myriad pro"/>
                <a:cs typeface="Arial" panose="020B0604020202020204" pitchFamily="34" charset="0"/>
              </a:rPr>
              <a:t>ikanam</a:t>
            </a:r>
            <a:endParaRPr lang="ru-RU" sz="2000" dirty="0">
              <a:latin typeface="Myriad pro"/>
              <a:cs typeface="Arial" panose="020B0604020202020204" pitchFamily="34" charset="0"/>
            </a:endParaRPr>
          </a:p>
        </p:txBody>
      </p:sp>
      <p:cxnSp>
        <p:nvCxnSpPr>
          <p:cNvPr id="23" name="Прямая соединительная линия 22">
            <a:extLst>
              <a:ext uri="{FF2B5EF4-FFF2-40B4-BE49-F238E27FC236}">
                <a16:creationId xmlns:a16="http://schemas.microsoft.com/office/drawing/2014/main" id="{F7E0FEB4-DB86-2EA5-9A13-4434EB3DF5E5}"/>
              </a:ext>
            </a:extLst>
          </p:cNvPr>
          <p:cNvCxnSpPr/>
          <p:nvPr/>
        </p:nvCxnSpPr>
        <p:spPr>
          <a:xfrm>
            <a:off x="87545" y="4646429"/>
            <a:ext cx="11998082" cy="0"/>
          </a:xfrm>
          <a:prstGeom prst="line">
            <a:avLst/>
          </a:prstGeom>
          <a:ln>
            <a:solidFill>
              <a:srgbClr val="244C91"/>
            </a:solidFill>
            <a:prstDash val="solid"/>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24D7DE54-2EA6-B526-B28F-E88E623FAB1F}"/>
              </a:ext>
            </a:extLst>
          </p:cNvPr>
          <p:cNvCxnSpPr/>
          <p:nvPr/>
        </p:nvCxnSpPr>
        <p:spPr>
          <a:xfrm>
            <a:off x="193918" y="5877026"/>
            <a:ext cx="11998082" cy="0"/>
          </a:xfrm>
          <a:prstGeom prst="line">
            <a:avLst/>
          </a:prstGeom>
          <a:ln>
            <a:solidFill>
              <a:srgbClr val="244C91"/>
            </a:solidFill>
          </a:ln>
        </p:spPr>
        <p:style>
          <a:lnRef idx="1">
            <a:schemeClr val="accent1"/>
          </a:lnRef>
          <a:fillRef idx="0">
            <a:schemeClr val="accent1"/>
          </a:fillRef>
          <a:effectRef idx="0">
            <a:schemeClr val="accent1"/>
          </a:effectRef>
          <a:fontRef idx="minor">
            <a:schemeClr val="tx1"/>
          </a:fontRef>
        </p:style>
      </p:cxnSp>
      <p:sp>
        <p:nvSpPr>
          <p:cNvPr id="57" name="Google Shape;111;p13">
            <a:extLst>
              <a:ext uri="{FF2B5EF4-FFF2-40B4-BE49-F238E27FC236}">
                <a16:creationId xmlns:a16="http://schemas.microsoft.com/office/drawing/2014/main" id="{57CDD7FB-D9DB-4FDE-8F11-D65BF3B57E29}"/>
              </a:ext>
            </a:extLst>
          </p:cNvPr>
          <p:cNvSpPr txBox="1"/>
          <p:nvPr/>
        </p:nvSpPr>
        <p:spPr>
          <a:xfrm>
            <a:off x="7142366" y="4808160"/>
            <a:ext cx="1991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НИУ ВШЭ</a:t>
            </a:r>
            <a:endParaRPr/>
          </a:p>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2 курс</a:t>
            </a:r>
            <a:endParaRPr/>
          </a:p>
          <a:p>
            <a:pPr marL="0" marR="0" lvl="0" indent="0" algn="ctr" rtl="0">
              <a:spcBef>
                <a:spcPts val="0"/>
              </a:spcBef>
              <a:spcAft>
                <a:spcPts val="0"/>
              </a:spcAft>
              <a:buNone/>
            </a:pPr>
            <a:r>
              <a:rPr lang="ru-RU" sz="1200">
                <a:solidFill>
                  <a:schemeClr val="dk1"/>
                </a:solidFill>
                <a:latin typeface="Open Sans"/>
                <a:ea typeface="Open Sans"/>
                <a:cs typeface="Open Sans"/>
                <a:sym typeface="Open Sans"/>
              </a:rPr>
              <a:t>География</a:t>
            </a:r>
            <a:endParaRPr/>
          </a:p>
        </p:txBody>
      </p:sp>
      <p:sp>
        <p:nvSpPr>
          <p:cNvPr id="60" name="Google Shape;112;p13">
            <a:extLst>
              <a:ext uri="{FF2B5EF4-FFF2-40B4-BE49-F238E27FC236}">
                <a16:creationId xmlns:a16="http://schemas.microsoft.com/office/drawing/2014/main" id="{72F31534-6500-4804-8378-ACB499CD5783}"/>
              </a:ext>
            </a:extLst>
          </p:cNvPr>
          <p:cNvSpPr txBox="1"/>
          <p:nvPr/>
        </p:nvSpPr>
        <p:spPr>
          <a:xfrm>
            <a:off x="9445181" y="4808160"/>
            <a:ext cx="1991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dirty="0">
                <a:solidFill>
                  <a:schemeClr val="dk1"/>
                </a:solidFill>
                <a:latin typeface="Open Sans"/>
                <a:ea typeface="Open Sans"/>
                <a:cs typeface="Open Sans"/>
                <a:sym typeface="Open Sans"/>
              </a:rPr>
              <a:t>РАНХиГС</a:t>
            </a:r>
            <a:endParaRPr dirty="0"/>
          </a:p>
          <a:p>
            <a:pPr marL="0" marR="0" lvl="0" indent="0" algn="ctr" rtl="0">
              <a:spcBef>
                <a:spcPts val="0"/>
              </a:spcBef>
              <a:spcAft>
                <a:spcPts val="0"/>
              </a:spcAft>
              <a:buNone/>
            </a:pPr>
            <a:r>
              <a:rPr lang="ru-RU" sz="1800" dirty="0">
                <a:solidFill>
                  <a:schemeClr val="dk1"/>
                </a:solidFill>
                <a:latin typeface="Open Sans"/>
                <a:ea typeface="Open Sans"/>
                <a:cs typeface="Open Sans"/>
                <a:sym typeface="Open Sans"/>
              </a:rPr>
              <a:t>4 курс</a:t>
            </a:r>
            <a:endParaRPr dirty="0"/>
          </a:p>
          <a:p>
            <a:pPr marL="0" marR="0" lvl="0" indent="0" algn="ctr" rtl="0">
              <a:spcBef>
                <a:spcPts val="0"/>
              </a:spcBef>
              <a:spcAft>
                <a:spcPts val="0"/>
              </a:spcAft>
              <a:buNone/>
            </a:pPr>
            <a:r>
              <a:rPr lang="ru-RU" sz="1200" dirty="0">
                <a:solidFill>
                  <a:schemeClr val="dk1"/>
                </a:solidFill>
                <a:latin typeface="Open Sans"/>
                <a:ea typeface="Open Sans"/>
                <a:cs typeface="Open Sans"/>
                <a:sym typeface="Open Sans"/>
              </a:rPr>
              <a:t>Цифровая экономика</a:t>
            </a:r>
            <a:endParaRPr dirty="0"/>
          </a:p>
        </p:txBody>
      </p:sp>
      <p:sp>
        <p:nvSpPr>
          <p:cNvPr id="61" name="Google Shape;113;p13">
            <a:extLst>
              <a:ext uri="{FF2B5EF4-FFF2-40B4-BE49-F238E27FC236}">
                <a16:creationId xmlns:a16="http://schemas.microsoft.com/office/drawing/2014/main" id="{DE852C36-8C70-4D68-94E1-5905594C616B}"/>
              </a:ext>
            </a:extLst>
          </p:cNvPr>
          <p:cNvSpPr txBox="1"/>
          <p:nvPr/>
        </p:nvSpPr>
        <p:spPr>
          <a:xfrm>
            <a:off x="2729367" y="4805112"/>
            <a:ext cx="1991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НИУ ВШЭ</a:t>
            </a:r>
            <a:endParaRPr/>
          </a:p>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2 курс</a:t>
            </a:r>
            <a:endParaRPr/>
          </a:p>
          <a:p>
            <a:pPr marL="0" marR="0" lvl="0" indent="0" algn="ctr" rtl="0">
              <a:spcBef>
                <a:spcPts val="0"/>
              </a:spcBef>
              <a:spcAft>
                <a:spcPts val="0"/>
              </a:spcAft>
              <a:buNone/>
            </a:pPr>
            <a:r>
              <a:rPr lang="ru-RU" sz="1200">
                <a:solidFill>
                  <a:schemeClr val="dk1"/>
                </a:solidFill>
                <a:latin typeface="Open Sans"/>
                <a:ea typeface="Open Sans"/>
                <a:cs typeface="Open Sans"/>
                <a:sym typeface="Open Sans"/>
              </a:rPr>
              <a:t>Математика</a:t>
            </a:r>
            <a:endParaRPr/>
          </a:p>
        </p:txBody>
      </p:sp>
      <p:sp>
        <p:nvSpPr>
          <p:cNvPr id="62" name="Google Shape;114;p13">
            <a:extLst>
              <a:ext uri="{FF2B5EF4-FFF2-40B4-BE49-F238E27FC236}">
                <a16:creationId xmlns:a16="http://schemas.microsoft.com/office/drawing/2014/main" id="{9C00B695-C8B2-4318-A285-CA353776098B}"/>
              </a:ext>
            </a:extLst>
          </p:cNvPr>
          <p:cNvSpPr txBox="1"/>
          <p:nvPr/>
        </p:nvSpPr>
        <p:spPr>
          <a:xfrm>
            <a:off x="4939433" y="4819593"/>
            <a:ext cx="1991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РАНХиГС</a:t>
            </a:r>
            <a:endParaRPr/>
          </a:p>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3 курс</a:t>
            </a:r>
            <a:endParaRPr/>
          </a:p>
          <a:p>
            <a:pPr marL="0" marR="0" lvl="0" indent="0" algn="ctr" rtl="0">
              <a:spcBef>
                <a:spcPts val="0"/>
              </a:spcBef>
              <a:spcAft>
                <a:spcPts val="0"/>
              </a:spcAft>
              <a:buNone/>
            </a:pPr>
            <a:r>
              <a:rPr lang="ru-RU" sz="1200">
                <a:solidFill>
                  <a:schemeClr val="dk1"/>
                </a:solidFill>
                <a:latin typeface="Open Sans"/>
                <a:ea typeface="Open Sans"/>
                <a:cs typeface="Open Sans"/>
                <a:sym typeface="Open Sans"/>
              </a:rPr>
              <a:t>Цифровая экономика</a:t>
            </a:r>
            <a:endParaRPr/>
          </a:p>
        </p:txBody>
      </p:sp>
      <p:sp>
        <p:nvSpPr>
          <p:cNvPr id="63" name="Google Shape;115;p13">
            <a:extLst>
              <a:ext uri="{FF2B5EF4-FFF2-40B4-BE49-F238E27FC236}">
                <a16:creationId xmlns:a16="http://schemas.microsoft.com/office/drawing/2014/main" id="{6527C8F6-CC08-465D-9783-4D2C7FAE112B}"/>
              </a:ext>
            </a:extLst>
          </p:cNvPr>
          <p:cNvSpPr txBox="1"/>
          <p:nvPr/>
        </p:nvSpPr>
        <p:spPr>
          <a:xfrm>
            <a:off x="582138" y="4805111"/>
            <a:ext cx="1991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a:latin typeface="Roboto"/>
                <a:ea typeface="Roboto"/>
                <a:cs typeface="Roboto"/>
                <a:sym typeface="Roboto"/>
              </a:rPr>
              <a:t>РАНХиГС</a:t>
            </a:r>
            <a:endParaRPr sz="1800" b="0" i="0">
              <a:solidFill>
                <a:srgbClr val="000000"/>
              </a:solidFill>
              <a:latin typeface="Roboto"/>
              <a:ea typeface="Roboto"/>
              <a:cs typeface="Roboto"/>
              <a:sym typeface="Roboto"/>
            </a:endParaRPr>
          </a:p>
          <a:p>
            <a:pPr marL="0" marR="0" lvl="0" indent="0" algn="ctr" rtl="0">
              <a:spcBef>
                <a:spcPts val="0"/>
              </a:spcBef>
              <a:spcAft>
                <a:spcPts val="0"/>
              </a:spcAft>
              <a:buNone/>
            </a:pPr>
            <a:r>
              <a:rPr lang="ru-RU" sz="1800">
                <a:solidFill>
                  <a:schemeClr val="dk1"/>
                </a:solidFill>
                <a:latin typeface="Open Sans"/>
                <a:ea typeface="Open Sans"/>
                <a:cs typeface="Open Sans"/>
                <a:sym typeface="Open Sans"/>
              </a:rPr>
              <a:t>3 курс</a:t>
            </a:r>
            <a:endParaRPr/>
          </a:p>
          <a:p>
            <a:pPr marL="0" marR="0" lvl="0" indent="0" algn="ctr" rtl="0">
              <a:spcBef>
                <a:spcPts val="0"/>
              </a:spcBef>
              <a:spcAft>
                <a:spcPts val="0"/>
              </a:spcAft>
              <a:buNone/>
            </a:pPr>
            <a:r>
              <a:rPr lang="ru-RU" sz="1200">
                <a:solidFill>
                  <a:schemeClr val="dk1"/>
                </a:solidFill>
                <a:latin typeface="Open Sans"/>
                <a:ea typeface="Open Sans"/>
                <a:cs typeface="Open Sans"/>
                <a:sym typeface="Open Sans"/>
              </a:rPr>
              <a:t>Цифровая экономика</a:t>
            </a:r>
            <a:endParaRPr/>
          </a:p>
        </p:txBody>
      </p:sp>
      <p:pic>
        <p:nvPicPr>
          <p:cNvPr id="64" name="Google Shape;88;p13">
            <a:extLst>
              <a:ext uri="{FF2B5EF4-FFF2-40B4-BE49-F238E27FC236}">
                <a16:creationId xmlns:a16="http://schemas.microsoft.com/office/drawing/2014/main" id="{0834B48D-7D05-4BE4-A291-7547FA2684B1}"/>
              </a:ext>
            </a:extLst>
          </p:cNvPr>
          <p:cNvPicPr preferRelativeResize="0"/>
          <p:nvPr/>
        </p:nvPicPr>
        <p:blipFill rotWithShape="1">
          <a:blip r:embed="rId2">
            <a:alphaModFix/>
          </a:blip>
          <a:srcRect l="6286" r="6286"/>
          <a:stretch/>
        </p:blipFill>
        <p:spPr>
          <a:xfrm>
            <a:off x="7210263" y="1916423"/>
            <a:ext cx="1971000" cy="2373300"/>
          </a:xfrm>
          <a:prstGeom prst="roundRect">
            <a:avLst>
              <a:gd name="adj" fmla="val 9439"/>
            </a:avLst>
          </a:prstGeom>
          <a:noFill/>
          <a:ln>
            <a:noFill/>
          </a:ln>
        </p:spPr>
      </p:pic>
      <p:pic>
        <p:nvPicPr>
          <p:cNvPr id="65" name="Google Shape;89;p13">
            <a:extLst>
              <a:ext uri="{FF2B5EF4-FFF2-40B4-BE49-F238E27FC236}">
                <a16:creationId xmlns:a16="http://schemas.microsoft.com/office/drawing/2014/main" id="{D32AD121-45BF-49CB-9266-0E658DC7CA27}"/>
              </a:ext>
            </a:extLst>
          </p:cNvPr>
          <p:cNvPicPr preferRelativeResize="0"/>
          <p:nvPr/>
        </p:nvPicPr>
        <p:blipFill rotWithShape="1">
          <a:blip r:embed="rId3">
            <a:alphaModFix/>
          </a:blip>
          <a:srcRect t="2116" b="2107"/>
          <a:stretch/>
        </p:blipFill>
        <p:spPr>
          <a:xfrm>
            <a:off x="543227" y="1907956"/>
            <a:ext cx="1971000" cy="2373300"/>
          </a:xfrm>
          <a:prstGeom prst="roundRect">
            <a:avLst>
              <a:gd name="adj" fmla="val 9439"/>
            </a:avLst>
          </a:prstGeom>
          <a:noFill/>
          <a:ln>
            <a:noFill/>
          </a:ln>
        </p:spPr>
      </p:pic>
      <p:pic>
        <p:nvPicPr>
          <p:cNvPr id="66" name="Google Shape;90;p13">
            <a:extLst>
              <a:ext uri="{FF2B5EF4-FFF2-40B4-BE49-F238E27FC236}">
                <a16:creationId xmlns:a16="http://schemas.microsoft.com/office/drawing/2014/main" id="{5AA72558-6072-485A-B576-E6F99ADDA3E4}"/>
              </a:ext>
            </a:extLst>
          </p:cNvPr>
          <p:cNvPicPr preferRelativeResize="0"/>
          <p:nvPr/>
        </p:nvPicPr>
        <p:blipFill rotWithShape="1">
          <a:blip r:embed="rId4">
            <a:alphaModFix/>
          </a:blip>
          <a:srcRect l="26482" r="26487"/>
          <a:stretch/>
        </p:blipFill>
        <p:spPr>
          <a:xfrm>
            <a:off x="2776819" y="1916423"/>
            <a:ext cx="1971000" cy="2373300"/>
          </a:xfrm>
          <a:prstGeom prst="roundRect">
            <a:avLst>
              <a:gd name="adj" fmla="val 9439"/>
            </a:avLst>
          </a:prstGeom>
          <a:noFill/>
          <a:ln>
            <a:noFill/>
          </a:ln>
        </p:spPr>
      </p:pic>
      <p:pic>
        <p:nvPicPr>
          <p:cNvPr id="67" name="Google Shape;91;p13">
            <a:extLst>
              <a:ext uri="{FF2B5EF4-FFF2-40B4-BE49-F238E27FC236}">
                <a16:creationId xmlns:a16="http://schemas.microsoft.com/office/drawing/2014/main" id="{F719212B-CCA1-45C0-8341-6E34B9E1AE63}"/>
              </a:ext>
            </a:extLst>
          </p:cNvPr>
          <p:cNvPicPr preferRelativeResize="0"/>
          <p:nvPr/>
        </p:nvPicPr>
        <p:blipFill rotWithShape="1">
          <a:blip r:embed="rId5">
            <a:alphaModFix/>
          </a:blip>
          <a:srcRect t="11126" b="11118"/>
          <a:stretch/>
        </p:blipFill>
        <p:spPr>
          <a:xfrm>
            <a:off x="4976666" y="1916423"/>
            <a:ext cx="1971000" cy="2373300"/>
          </a:xfrm>
          <a:prstGeom prst="roundRect">
            <a:avLst>
              <a:gd name="adj" fmla="val 9439"/>
            </a:avLst>
          </a:prstGeom>
          <a:noFill/>
          <a:ln>
            <a:noFill/>
          </a:ln>
        </p:spPr>
      </p:pic>
      <p:sp>
        <p:nvSpPr>
          <p:cNvPr id="68" name="Google Shape;92;p13">
            <a:extLst>
              <a:ext uri="{FF2B5EF4-FFF2-40B4-BE49-F238E27FC236}">
                <a16:creationId xmlns:a16="http://schemas.microsoft.com/office/drawing/2014/main" id="{89C7C4F4-FE0D-440D-80FE-C438FF98C0E6}"/>
              </a:ext>
            </a:extLst>
          </p:cNvPr>
          <p:cNvSpPr/>
          <p:nvPr/>
        </p:nvSpPr>
        <p:spPr>
          <a:xfrm>
            <a:off x="556549" y="1900322"/>
            <a:ext cx="1971000" cy="2373300"/>
          </a:xfrm>
          <a:prstGeom prst="roundRect">
            <a:avLst>
              <a:gd name="adj" fmla="val 9175"/>
            </a:avLst>
          </a:prstGeom>
          <a:noFill/>
          <a:ln w="38100" cap="flat" cmpd="sng">
            <a:solidFill>
              <a:srgbClr val="244C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93;p13">
            <a:extLst>
              <a:ext uri="{FF2B5EF4-FFF2-40B4-BE49-F238E27FC236}">
                <a16:creationId xmlns:a16="http://schemas.microsoft.com/office/drawing/2014/main" id="{5C90D0E3-35A8-497F-9F84-1F429730EA25}"/>
              </a:ext>
            </a:extLst>
          </p:cNvPr>
          <p:cNvSpPr/>
          <p:nvPr/>
        </p:nvSpPr>
        <p:spPr>
          <a:xfrm>
            <a:off x="2766598" y="1936035"/>
            <a:ext cx="1971000" cy="2373300"/>
          </a:xfrm>
          <a:prstGeom prst="roundRect">
            <a:avLst>
              <a:gd name="adj" fmla="val 9175"/>
            </a:avLst>
          </a:prstGeom>
          <a:noFill/>
          <a:ln w="38100" cap="flat" cmpd="sng">
            <a:solidFill>
              <a:srgbClr val="244C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94;p13">
            <a:extLst>
              <a:ext uri="{FF2B5EF4-FFF2-40B4-BE49-F238E27FC236}">
                <a16:creationId xmlns:a16="http://schemas.microsoft.com/office/drawing/2014/main" id="{AD2D2BE6-8D00-4981-88C9-1A2403AA04AC}"/>
              </a:ext>
            </a:extLst>
          </p:cNvPr>
          <p:cNvSpPr/>
          <p:nvPr/>
        </p:nvSpPr>
        <p:spPr>
          <a:xfrm>
            <a:off x="4983719" y="1933322"/>
            <a:ext cx="1971000" cy="2373300"/>
          </a:xfrm>
          <a:prstGeom prst="roundRect">
            <a:avLst>
              <a:gd name="adj" fmla="val 9175"/>
            </a:avLst>
          </a:prstGeom>
          <a:noFill/>
          <a:ln w="38100" cap="flat" cmpd="sng">
            <a:solidFill>
              <a:srgbClr val="244C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95;p13">
            <a:extLst>
              <a:ext uri="{FF2B5EF4-FFF2-40B4-BE49-F238E27FC236}">
                <a16:creationId xmlns:a16="http://schemas.microsoft.com/office/drawing/2014/main" id="{6633EA8C-8926-488F-89B3-6A0C4FD4C28E}"/>
              </a:ext>
            </a:extLst>
          </p:cNvPr>
          <p:cNvSpPr/>
          <p:nvPr/>
        </p:nvSpPr>
        <p:spPr>
          <a:xfrm>
            <a:off x="7200039" y="1934947"/>
            <a:ext cx="1971000" cy="2373300"/>
          </a:xfrm>
          <a:prstGeom prst="roundRect">
            <a:avLst>
              <a:gd name="adj" fmla="val 9175"/>
            </a:avLst>
          </a:prstGeom>
          <a:noFill/>
          <a:ln w="38100" cap="flat" cmpd="sng">
            <a:solidFill>
              <a:srgbClr val="244C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2" name="Google Shape;96;p13">
            <a:extLst>
              <a:ext uri="{FF2B5EF4-FFF2-40B4-BE49-F238E27FC236}">
                <a16:creationId xmlns:a16="http://schemas.microsoft.com/office/drawing/2014/main" id="{B3268118-8C77-40BB-BF3E-94BA660B4AE2}"/>
              </a:ext>
            </a:extLst>
          </p:cNvPr>
          <p:cNvPicPr preferRelativeResize="0"/>
          <p:nvPr/>
        </p:nvPicPr>
        <p:blipFill rotWithShape="1">
          <a:blip r:embed="rId6">
            <a:alphaModFix/>
          </a:blip>
          <a:srcRect l="16721" r="16714"/>
          <a:stretch/>
        </p:blipFill>
        <p:spPr>
          <a:xfrm>
            <a:off x="9423416" y="1904908"/>
            <a:ext cx="1971000" cy="2373300"/>
          </a:xfrm>
          <a:prstGeom prst="roundRect">
            <a:avLst>
              <a:gd name="adj" fmla="val 9439"/>
            </a:avLst>
          </a:prstGeom>
          <a:noFill/>
          <a:ln>
            <a:noFill/>
          </a:ln>
        </p:spPr>
      </p:pic>
      <p:sp>
        <p:nvSpPr>
          <p:cNvPr id="73" name="Google Shape;103;p13">
            <a:extLst>
              <a:ext uri="{FF2B5EF4-FFF2-40B4-BE49-F238E27FC236}">
                <a16:creationId xmlns:a16="http://schemas.microsoft.com/office/drawing/2014/main" id="{D6E4144D-0943-4BA0-864C-D4297788D625}"/>
              </a:ext>
            </a:extLst>
          </p:cNvPr>
          <p:cNvSpPr/>
          <p:nvPr/>
        </p:nvSpPr>
        <p:spPr>
          <a:xfrm>
            <a:off x="9442293" y="1936395"/>
            <a:ext cx="1971000" cy="2373300"/>
          </a:xfrm>
          <a:prstGeom prst="roundRect">
            <a:avLst>
              <a:gd name="adj" fmla="val 9175"/>
            </a:avLst>
          </a:prstGeom>
          <a:noFill/>
          <a:ln w="38100" cap="flat" cmpd="sng">
            <a:solidFill>
              <a:srgbClr val="244C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106;p13">
            <a:extLst>
              <a:ext uri="{FF2B5EF4-FFF2-40B4-BE49-F238E27FC236}">
                <a16:creationId xmlns:a16="http://schemas.microsoft.com/office/drawing/2014/main" id="{BA6ED9AD-4E83-4ECB-AB9B-55E85BA163C1}"/>
              </a:ext>
            </a:extLst>
          </p:cNvPr>
          <p:cNvSpPr txBox="1"/>
          <p:nvPr/>
        </p:nvSpPr>
        <p:spPr>
          <a:xfrm>
            <a:off x="9546802" y="1247021"/>
            <a:ext cx="1724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b="1">
                <a:solidFill>
                  <a:srgbClr val="244C91"/>
                </a:solidFill>
                <a:latin typeface="Open Sans"/>
                <a:ea typeface="Open Sans"/>
                <a:cs typeface="Open Sans"/>
                <a:sym typeface="Open Sans"/>
              </a:rPr>
              <a:t>Иванов Юрий</a:t>
            </a:r>
            <a:endParaRPr/>
          </a:p>
        </p:txBody>
      </p:sp>
      <p:sp>
        <p:nvSpPr>
          <p:cNvPr id="75" name="Google Shape;107;p13">
            <a:extLst>
              <a:ext uri="{FF2B5EF4-FFF2-40B4-BE49-F238E27FC236}">
                <a16:creationId xmlns:a16="http://schemas.microsoft.com/office/drawing/2014/main" id="{3B05B7E9-93AD-4073-B058-D0BC4D33EF66}"/>
              </a:ext>
            </a:extLst>
          </p:cNvPr>
          <p:cNvSpPr txBox="1"/>
          <p:nvPr/>
        </p:nvSpPr>
        <p:spPr>
          <a:xfrm>
            <a:off x="7333649" y="1243167"/>
            <a:ext cx="1724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b="1">
                <a:solidFill>
                  <a:srgbClr val="244C91"/>
                </a:solidFill>
                <a:latin typeface="Open Sans"/>
                <a:ea typeface="Open Sans"/>
                <a:cs typeface="Open Sans"/>
                <a:sym typeface="Open Sans"/>
              </a:rPr>
              <a:t>Сазанаков Данил</a:t>
            </a:r>
            <a:endParaRPr/>
          </a:p>
        </p:txBody>
      </p:sp>
      <p:sp>
        <p:nvSpPr>
          <p:cNvPr id="76" name="Google Shape;108;p13">
            <a:extLst>
              <a:ext uri="{FF2B5EF4-FFF2-40B4-BE49-F238E27FC236}">
                <a16:creationId xmlns:a16="http://schemas.microsoft.com/office/drawing/2014/main" id="{08F323A5-DBA1-4BD2-8D13-43C5C7494678}"/>
              </a:ext>
            </a:extLst>
          </p:cNvPr>
          <p:cNvSpPr txBox="1"/>
          <p:nvPr/>
        </p:nvSpPr>
        <p:spPr>
          <a:xfrm>
            <a:off x="5120496" y="1234197"/>
            <a:ext cx="1724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b="1">
                <a:solidFill>
                  <a:srgbClr val="244C91"/>
                </a:solidFill>
                <a:latin typeface="Open Sans"/>
                <a:ea typeface="Open Sans"/>
                <a:cs typeface="Open Sans"/>
                <a:sym typeface="Open Sans"/>
              </a:rPr>
              <a:t>Четвергов Андрей</a:t>
            </a:r>
            <a:endParaRPr/>
          </a:p>
        </p:txBody>
      </p:sp>
      <p:sp>
        <p:nvSpPr>
          <p:cNvPr id="77" name="Google Shape;109;p13">
            <a:extLst>
              <a:ext uri="{FF2B5EF4-FFF2-40B4-BE49-F238E27FC236}">
                <a16:creationId xmlns:a16="http://schemas.microsoft.com/office/drawing/2014/main" id="{7F2A8906-C240-4778-B2CC-DED0B7650F67}"/>
              </a:ext>
            </a:extLst>
          </p:cNvPr>
          <p:cNvSpPr txBox="1"/>
          <p:nvPr/>
        </p:nvSpPr>
        <p:spPr>
          <a:xfrm>
            <a:off x="2907343" y="1245308"/>
            <a:ext cx="1724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b="1">
                <a:solidFill>
                  <a:srgbClr val="244C91"/>
                </a:solidFill>
                <a:latin typeface="Open Sans"/>
                <a:ea typeface="Open Sans"/>
                <a:cs typeface="Open Sans"/>
                <a:sym typeface="Open Sans"/>
              </a:rPr>
              <a:t>Имангалиев Эльдар</a:t>
            </a:r>
            <a:endParaRPr/>
          </a:p>
        </p:txBody>
      </p:sp>
      <p:sp>
        <p:nvSpPr>
          <p:cNvPr id="78" name="Google Shape;110;p13">
            <a:extLst>
              <a:ext uri="{FF2B5EF4-FFF2-40B4-BE49-F238E27FC236}">
                <a16:creationId xmlns:a16="http://schemas.microsoft.com/office/drawing/2014/main" id="{1CF9CAB4-7FE0-4187-81DA-8921A89802B4}"/>
              </a:ext>
            </a:extLst>
          </p:cNvPr>
          <p:cNvSpPr txBox="1"/>
          <p:nvPr/>
        </p:nvSpPr>
        <p:spPr>
          <a:xfrm>
            <a:off x="585653" y="1234247"/>
            <a:ext cx="20793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800" b="1">
                <a:solidFill>
                  <a:srgbClr val="244C91"/>
                </a:solidFill>
                <a:latin typeface="Open Sans"/>
                <a:ea typeface="Open Sans"/>
                <a:cs typeface="Open Sans"/>
                <a:sym typeface="Open Sans"/>
              </a:rPr>
              <a:t>Шарафетдинов Ринат</a:t>
            </a:r>
            <a:endParaRPr/>
          </a:p>
        </p:txBody>
      </p:sp>
      <p:sp>
        <p:nvSpPr>
          <p:cNvPr id="79" name="Google Shape;117;p13">
            <a:extLst>
              <a:ext uri="{FF2B5EF4-FFF2-40B4-BE49-F238E27FC236}">
                <a16:creationId xmlns:a16="http://schemas.microsoft.com/office/drawing/2014/main" id="{78687571-FF9C-432A-8EE8-F458A31FD484}"/>
              </a:ext>
            </a:extLst>
          </p:cNvPr>
          <p:cNvSpPr txBox="1"/>
          <p:nvPr/>
        </p:nvSpPr>
        <p:spPr>
          <a:xfrm>
            <a:off x="7210263" y="4353698"/>
            <a:ext cx="19710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1000" u="sng">
                <a:solidFill>
                  <a:schemeClr val="hlink"/>
                </a:solidFill>
                <a:latin typeface="Calibri"/>
                <a:ea typeface="Calibri"/>
                <a:cs typeface="Calibri"/>
                <a:sym typeface="Calibri"/>
                <a:hlinkClick r:id="rId7"/>
              </a:rPr>
              <a:t>hdystasyfibkv@gmail.com</a:t>
            </a:r>
            <a:endParaRPr sz="1000">
              <a:solidFill>
                <a:schemeClr val="dk1"/>
              </a:solidFill>
              <a:latin typeface="Calibri"/>
              <a:ea typeface="Calibri"/>
              <a:cs typeface="Calibri"/>
              <a:sym typeface="Calibri"/>
            </a:endParaRPr>
          </a:p>
        </p:txBody>
      </p:sp>
      <p:sp>
        <p:nvSpPr>
          <p:cNvPr id="80" name="Google Shape;119;p13">
            <a:extLst>
              <a:ext uri="{FF2B5EF4-FFF2-40B4-BE49-F238E27FC236}">
                <a16:creationId xmlns:a16="http://schemas.microsoft.com/office/drawing/2014/main" id="{E568932A-E61B-4013-8332-2F4A6B8F144C}"/>
              </a:ext>
            </a:extLst>
          </p:cNvPr>
          <p:cNvSpPr txBox="1"/>
          <p:nvPr/>
        </p:nvSpPr>
        <p:spPr>
          <a:xfrm>
            <a:off x="9540281" y="4352737"/>
            <a:ext cx="18963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000" b="0" i="0" u="sng" strike="noStrike">
                <a:solidFill>
                  <a:schemeClr val="hlink"/>
                </a:solidFill>
                <a:latin typeface="Roboto"/>
                <a:ea typeface="Roboto"/>
                <a:cs typeface="Roboto"/>
                <a:sym typeface="Roboto"/>
                <a:hlinkClick r:id="rId8"/>
              </a:rPr>
              <a:t>yura.ivanov.2001@mail.ru</a:t>
            </a:r>
            <a:endParaRPr sz="1000">
              <a:solidFill>
                <a:schemeClr val="dk1"/>
              </a:solidFill>
              <a:latin typeface="Calibri"/>
              <a:ea typeface="Calibri"/>
              <a:cs typeface="Calibri"/>
              <a:sym typeface="Calibri"/>
            </a:endParaRPr>
          </a:p>
        </p:txBody>
      </p:sp>
      <p:sp>
        <p:nvSpPr>
          <p:cNvPr id="81" name="Google Shape;120;p13">
            <a:extLst>
              <a:ext uri="{FF2B5EF4-FFF2-40B4-BE49-F238E27FC236}">
                <a16:creationId xmlns:a16="http://schemas.microsoft.com/office/drawing/2014/main" id="{0187A4B9-7ADD-4188-AF86-5A67FC9F40E0}"/>
              </a:ext>
            </a:extLst>
          </p:cNvPr>
          <p:cNvSpPr txBox="1"/>
          <p:nvPr/>
        </p:nvSpPr>
        <p:spPr>
          <a:xfrm>
            <a:off x="672889" y="4359413"/>
            <a:ext cx="21039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000" u="sng">
                <a:solidFill>
                  <a:schemeClr val="hlink"/>
                </a:solidFill>
                <a:latin typeface="Roboto"/>
                <a:ea typeface="Roboto"/>
                <a:cs typeface="Roboto"/>
                <a:sym typeface="Roboto"/>
                <a:hlinkClick r:id="rId9"/>
              </a:rPr>
              <a:t>sharafetdinov42@yandex.ru</a:t>
            </a:r>
            <a:endParaRPr sz="1000">
              <a:solidFill>
                <a:schemeClr val="dk1"/>
              </a:solidFill>
              <a:latin typeface="Calibri"/>
              <a:ea typeface="Calibri"/>
              <a:cs typeface="Calibri"/>
              <a:sym typeface="Calibri"/>
            </a:endParaRPr>
          </a:p>
        </p:txBody>
      </p:sp>
      <p:cxnSp>
        <p:nvCxnSpPr>
          <p:cNvPr id="82" name="Google Shape;101;p13">
            <a:extLst>
              <a:ext uri="{FF2B5EF4-FFF2-40B4-BE49-F238E27FC236}">
                <a16:creationId xmlns:a16="http://schemas.microsoft.com/office/drawing/2014/main" id="{B658EC17-C16A-4B0D-8F3F-A89328CBF05D}"/>
              </a:ext>
            </a:extLst>
          </p:cNvPr>
          <p:cNvCxnSpPr/>
          <p:nvPr/>
        </p:nvCxnSpPr>
        <p:spPr>
          <a:xfrm>
            <a:off x="368300" y="1033275"/>
            <a:ext cx="11544300" cy="0"/>
          </a:xfrm>
          <a:prstGeom prst="straightConnector1">
            <a:avLst/>
          </a:prstGeom>
          <a:noFill/>
          <a:ln w="28575" cap="flat" cmpd="sng">
            <a:solidFill>
              <a:srgbClr val="8DA9DB"/>
            </a:solidFill>
            <a:prstDash val="solid"/>
            <a:miter lim="800000"/>
            <a:headEnd type="none" w="sm" len="sm"/>
            <a:tailEnd type="none" w="sm" len="sm"/>
          </a:ln>
        </p:spPr>
      </p:cxnSp>
    </p:spTree>
    <p:extLst>
      <p:ext uri="{BB962C8B-B14F-4D97-AF65-F5344CB8AC3E}">
        <p14:creationId xmlns:p14="http://schemas.microsoft.com/office/powerpoint/2010/main" val="351505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53B4DD31-4F0F-990C-D9C2-1495EB854B35}"/>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6" name="Прямоугольник: скругленные углы 5">
            <a:extLst>
              <a:ext uri="{FF2B5EF4-FFF2-40B4-BE49-F238E27FC236}">
                <a16:creationId xmlns:a16="http://schemas.microsoft.com/office/drawing/2014/main" id="{BD752B1D-6B08-0115-2445-E78B609CFF7F}"/>
              </a:ext>
            </a:extLst>
          </p:cNvPr>
          <p:cNvSpPr/>
          <p:nvPr/>
        </p:nvSpPr>
        <p:spPr>
          <a:xfrm>
            <a:off x="3268133"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Анализ</a:t>
            </a:r>
          </a:p>
        </p:txBody>
      </p:sp>
      <p:sp>
        <p:nvSpPr>
          <p:cNvPr id="7" name="Прямоугольник: скругленные углы 6">
            <a:extLst>
              <a:ext uri="{FF2B5EF4-FFF2-40B4-BE49-F238E27FC236}">
                <a16:creationId xmlns:a16="http://schemas.microsoft.com/office/drawing/2014/main" id="{C9736D7B-2E8D-94CF-0258-CE58CEDBFCEE}"/>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8" name="Прямоугольник: скругленные углы 7">
            <a:extLst>
              <a:ext uri="{FF2B5EF4-FFF2-40B4-BE49-F238E27FC236}">
                <a16:creationId xmlns:a16="http://schemas.microsoft.com/office/drawing/2014/main" id="{256E082F-AF09-AA8D-2CAD-7CE9678F906A}"/>
              </a:ext>
            </a:extLst>
          </p:cNvPr>
          <p:cNvSpPr/>
          <p:nvPr/>
        </p:nvSpPr>
        <p:spPr>
          <a:xfrm>
            <a:off x="9245600"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Приложение</a:t>
            </a:r>
          </a:p>
        </p:txBody>
      </p:sp>
      <p:cxnSp>
        <p:nvCxnSpPr>
          <p:cNvPr id="11" name="Прямая соединительная линия 10">
            <a:extLst>
              <a:ext uri="{FF2B5EF4-FFF2-40B4-BE49-F238E27FC236}">
                <a16:creationId xmlns:a16="http://schemas.microsoft.com/office/drawing/2014/main" id="{5E9AFEBF-4563-32FE-B990-546B38C9AD4D}"/>
              </a:ext>
            </a:extLst>
          </p:cNvPr>
          <p:cNvCxnSpPr/>
          <p:nvPr/>
        </p:nvCxnSpPr>
        <p:spPr>
          <a:xfrm>
            <a:off x="368300" y="1443345"/>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351367" y="6452116"/>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54B2D-DB84-1DCC-0B60-8DA099010A64}"/>
              </a:ext>
            </a:extLst>
          </p:cNvPr>
          <p:cNvSpPr txBox="1"/>
          <p:nvPr/>
        </p:nvSpPr>
        <p:spPr>
          <a:xfrm>
            <a:off x="279400" y="897787"/>
            <a:ext cx="11396082" cy="461665"/>
          </a:xfrm>
          <a:prstGeom prst="rect">
            <a:avLst/>
          </a:prstGeom>
          <a:noFill/>
        </p:spPr>
        <p:txBody>
          <a:bodyPr wrap="square" rtlCol="0">
            <a:spAutoFit/>
          </a:bodyPr>
          <a:lstStyle/>
          <a:p>
            <a:r>
              <a:rPr lang="en-US" sz="2400" dirty="0">
                <a:solidFill>
                  <a:srgbClr val="253587"/>
                </a:solidFill>
                <a:latin typeface="Myriad pro"/>
                <a:cs typeface="Arial" panose="020B0604020202020204" pitchFamily="34" charset="0"/>
              </a:rPr>
              <a:t>FINAL MEME</a:t>
            </a:r>
            <a:endParaRPr lang="ru-RU" sz="2000" dirty="0">
              <a:latin typeface="Myriad pro"/>
              <a:cs typeface="Arial" panose="020B0604020202020204" pitchFamily="34" charset="0"/>
            </a:endParaRPr>
          </a:p>
        </p:txBody>
      </p:sp>
      <p:sp>
        <p:nvSpPr>
          <p:cNvPr id="63" name="TextBox 62">
            <a:extLst>
              <a:ext uri="{FF2B5EF4-FFF2-40B4-BE49-F238E27FC236}">
                <a16:creationId xmlns:a16="http://schemas.microsoft.com/office/drawing/2014/main" id="{DF69DF23-9A70-8A3A-289B-A5241DC55678}"/>
              </a:ext>
            </a:extLst>
          </p:cNvPr>
          <p:cNvSpPr txBox="1"/>
          <p:nvPr/>
        </p:nvSpPr>
        <p:spPr>
          <a:xfrm>
            <a:off x="279400" y="6521450"/>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Источники:  воображение!</a:t>
            </a:r>
          </a:p>
        </p:txBody>
      </p:sp>
      <p:pic>
        <p:nvPicPr>
          <p:cNvPr id="3" name="Рисунок 2">
            <a:extLst>
              <a:ext uri="{FF2B5EF4-FFF2-40B4-BE49-F238E27FC236}">
                <a16:creationId xmlns:a16="http://schemas.microsoft.com/office/drawing/2014/main" id="{D9F75285-39ED-4526-875C-5EF7541EB810}"/>
              </a:ext>
            </a:extLst>
          </p:cNvPr>
          <p:cNvPicPr>
            <a:picLocks noChangeAspect="1"/>
          </p:cNvPicPr>
          <p:nvPr/>
        </p:nvPicPr>
        <p:blipFill>
          <a:blip r:embed="rId2"/>
          <a:stretch>
            <a:fillRect/>
          </a:stretch>
        </p:blipFill>
        <p:spPr>
          <a:xfrm>
            <a:off x="1843790" y="1642032"/>
            <a:ext cx="8394491" cy="4721901"/>
          </a:xfrm>
          <a:prstGeom prst="rect">
            <a:avLst/>
          </a:prstGeom>
        </p:spPr>
      </p:pic>
    </p:spTree>
    <p:extLst>
      <p:ext uri="{BB962C8B-B14F-4D97-AF65-F5344CB8AC3E}">
        <p14:creationId xmlns:p14="http://schemas.microsoft.com/office/powerpoint/2010/main" val="638871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DF027552-2069-EA16-84DF-B17DC65E8338}"/>
              </a:ext>
            </a:extLst>
          </p:cNvPr>
          <p:cNvSpPr/>
          <p:nvPr/>
        </p:nvSpPr>
        <p:spPr>
          <a:xfrm>
            <a:off x="0" y="0"/>
            <a:ext cx="5156200" cy="6858000"/>
          </a:xfrm>
          <a:prstGeom prst="rect">
            <a:avLst/>
          </a:prstGeom>
          <a:gradFill flip="none" rotWithShape="1">
            <a:gsLst>
              <a:gs pos="0">
                <a:srgbClr val="0E1C62"/>
              </a:gs>
              <a:gs pos="50000">
                <a:srgbClr val="253587">
                  <a:shade val="67500"/>
                  <a:satMod val="115000"/>
                </a:srgbClr>
              </a:gs>
              <a:gs pos="100000">
                <a:srgbClr val="253587">
                  <a:shade val="100000"/>
                  <a:satMod val="115000"/>
                </a:srgbClr>
              </a:gs>
            </a:gsLst>
            <a:lin ang="0" scaled="1"/>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 name="Прямая соединительная линия 7">
            <a:extLst>
              <a:ext uri="{FF2B5EF4-FFF2-40B4-BE49-F238E27FC236}">
                <a16:creationId xmlns:a16="http://schemas.microsoft.com/office/drawing/2014/main" id="{250CE43A-54DC-8EDE-C3DB-E116A51F7177}"/>
              </a:ext>
            </a:extLst>
          </p:cNvPr>
          <p:cNvCxnSpPr>
            <a:cxnSpLocks/>
          </p:cNvCxnSpPr>
          <p:nvPr/>
        </p:nvCxnSpPr>
        <p:spPr>
          <a:xfrm>
            <a:off x="366546" y="2438566"/>
            <a:ext cx="36593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26C5176-AC52-3938-C00E-E1306D2C979B}"/>
              </a:ext>
            </a:extLst>
          </p:cNvPr>
          <p:cNvCxnSpPr>
            <a:cxnSpLocks/>
          </p:cNvCxnSpPr>
          <p:nvPr/>
        </p:nvCxnSpPr>
        <p:spPr>
          <a:xfrm>
            <a:off x="366546" y="4064166"/>
            <a:ext cx="36593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10C91E-CB06-7F9C-62D5-D29F61E83DBA}"/>
              </a:ext>
            </a:extLst>
          </p:cNvPr>
          <p:cNvSpPr txBox="1"/>
          <p:nvPr/>
        </p:nvSpPr>
        <p:spPr>
          <a:xfrm>
            <a:off x="366546" y="2740629"/>
            <a:ext cx="3938754" cy="1015663"/>
          </a:xfrm>
          <a:prstGeom prst="rect">
            <a:avLst/>
          </a:prstGeom>
          <a:noFill/>
          <a:effectLst>
            <a:outerShdw blurRad="50800" dist="38100" dir="2700000" algn="tl" rotWithShape="0">
              <a:prstClr val="black">
                <a:alpha val="40000"/>
              </a:prstClr>
            </a:outerShdw>
          </a:effectLst>
        </p:spPr>
        <p:txBody>
          <a:bodyPr wrap="square">
            <a:spAutoFit/>
          </a:bodyPr>
          <a:lstStyle/>
          <a:p>
            <a:pPr rtl="0">
              <a:spcBef>
                <a:spcPts val="0"/>
              </a:spcBef>
              <a:spcAft>
                <a:spcPts val="0"/>
              </a:spcAft>
            </a:pPr>
            <a:r>
              <a:rPr lang="ru-RU" sz="3000" b="1">
                <a:solidFill>
                  <a:srgbClr val="F3F3F3"/>
                </a:solidFill>
                <a:latin typeface="Myriad pro"/>
              </a:rPr>
              <a:t>ПЛАН ПРЕЗЕНТАЦИИ</a:t>
            </a:r>
            <a:endParaRPr lang="ru-RU" sz="3000" b="0">
              <a:effectLst/>
              <a:latin typeface="Myriad pro"/>
            </a:endParaRPr>
          </a:p>
        </p:txBody>
      </p:sp>
      <p:sp>
        <p:nvSpPr>
          <p:cNvPr id="16" name="Овал 15">
            <a:extLst>
              <a:ext uri="{FF2B5EF4-FFF2-40B4-BE49-F238E27FC236}">
                <a16:creationId xmlns:a16="http://schemas.microsoft.com/office/drawing/2014/main" id="{84DE8675-4DDA-0D8D-470D-E3D3ABEF6E8E}"/>
              </a:ext>
            </a:extLst>
          </p:cNvPr>
          <p:cNvSpPr/>
          <p:nvPr/>
        </p:nvSpPr>
        <p:spPr>
          <a:xfrm>
            <a:off x="4699000" y="609600"/>
            <a:ext cx="914400" cy="91440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D7692DB1-3C16-3E5E-338B-1AF616BF05E9}"/>
              </a:ext>
            </a:extLst>
          </p:cNvPr>
          <p:cNvSpPr/>
          <p:nvPr/>
        </p:nvSpPr>
        <p:spPr>
          <a:xfrm>
            <a:off x="4699000" y="2133600"/>
            <a:ext cx="914400" cy="91440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68804D40-3069-153B-EE13-65D8CD6B8742}"/>
              </a:ext>
            </a:extLst>
          </p:cNvPr>
          <p:cNvSpPr/>
          <p:nvPr/>
        </p:nvSpPr>
        <p:spPr>
          <a:xfrm>
            <a:off x="4699000" y="3657600"/>
            <a:ext cx="914400" cy="91440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613125D4-6D7D-6C9F-99AB-76573D1B25D4}"/>
              </a:ext>
            </a:extLst>
          </p:cNvPr>
          <p:cNvSpPr/>
          <p:nvPr/>
        </p:nvSpPr>
        <p:spPr>
          <a:xfrm>
            <a:off x="4699000" y="5181600"/>
            <a:ext cx="914400" cy="914400"/>
          </a:xfrm>
          <a:prstGeom prst="ellipse">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Рисунок 20" descr="Калькулятор контур">
            <a:extLst>
              <a:ext uri="{FF2B5EF4-FFF2-40B4-BE49-F238E27FC236}">
                <a16:creationId xmlns:a16="http://schemas.microsoft.com/office/drawing/2014/main" id="{C4BC6257-0DEB-8AAB-61B7-917BA68765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793" y="3772321"/>
            <a:ext cx="684957" cy="684957"/>
          </a:xfrm>
          <a:prstGeom prst="rect">
            <a:avLst/>
          </a:prstGeom>
        </p:spPr>
      </p:pic>
      <p:pic>
        <p:nvPicPr>
          <p:cNvPr id="23" name="Рисунок 22" descr="Документ контур">
            <a:extLst>
              <a:ext uri="{FF2B5EF4-FFF2-40B4-BE49-F238E27FC236}">
                <a16:creationId xmlns:a16="http://schemas.microsoft.com/office/drawing/2014/main" id="{898135D3-4A7B-96ED-4FCF-119F4CC5EA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8700" y="5296321"/>
            <a:ext cx="684957" cy="684957"/>
          </a:xfrm>
          <a:prstGeom prst="rect">
            <a:avLst/>
          </a:prstGeom>
        </p:spPr>
      </p:pic>
      <p:pic>
        <p:nvPicPr>
          <p:cNvPr id="25" name="Рисунок 24" descr="Статистика контур">
            <a:extLst>
              <a:ext uri="{FF2B5EF4-FFF2-40B4-BE49-F238E27FC236}">
                <a16:creationId xmlns:a16="http://schemas.microsoft.com/office/drawing/2014/main" id="{01CDEAB8-6B00-1494-B149-BEAC618D46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38700" y="2248321"/>
            <a:ext cx="684957" cy="684957"/>
          </a:xfrm>
          <a:prstGeom prst="rect">
            <a:avLst/>
          </a:prstGeom>
        </p:spPr>
      </p:pic>
      <p:pic>
        <p:nvPicPr>
          <p:cNvPr id="27" name="Рисунок 26" descr="Лупа контур">
            <a:extLst>
              <a:ext uri="{FF2B5EF4-FFF2-40B4-BE49-F238E27FC236}">
                <a16:creationId xmlns:a16="http://schemas.microsoft.com/office/drawing/2014/main" id="{D0FB3B1D-7C23-0CD3-D4A4-98F2E9E164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8700" y="723900"/>
            <a:ext cx="635000" cy="635000"/>
          </a:xfrm>
          <a:prstGeom prst="rect">
            <a:avLst/>
          </a:prstGeom>
        </p:spPr>
      </p:pic>
      <p:sp>
        <p:nvSpPr>
          <p:cNvPr id="28" name="TextBox 27">
            <a:extLst>
              <a:ext uri="{FF2B5EF4-FFF2-40B4-BE49-F238E27FC236}">
                <a16:creationId xmlns:a16="http://schemas.microsoft.com/office/drawing/2014/main" id="{C40BF29C-9593-B9A6-BC7B-DAAB25D3AF28}"/>
              </a:ext>
            </a:extLst>
          </p:cNvPr>
          <p:cNvSpPr txBox="1"/>
          <p:nvPr/>
        </p:nvSpPr>
        <p:spPr>
          <a:xfrm>
            <a:off x="5880102" y="682079"/>
            <a:ext cx="5816600" cy="1077218"/>
          </a:xfrm>
          <a:prstGeom prst="rect">
            <a:avLst/>
          </a:prstGeom>
          <a:noFill/>
        </p:spPr>
        <p:txBody>
          <a:bodyPr wrap="square" rtlCol="0">
            <a:spAutoFit/>
          </a:bodyPr>
          <a:lstStyle/>
          <a:p>
            <a:r>
              <a:rPr lang="ru-RU" sz="2400" b="1" dirty="0">
                <a:solidFill>
                  <a:srgbClr val="253587"/>
                </a:solidFill>
                <a:latin typeface="Myriad pro"/>
                <a:cs typeface="Arial" panose="020B0604020202020204" pitchFamily="34" charset="0"/>
              </a:rPr>
              <a:t>Резюме</a:t>
            </a:r>
            <a:endParaRPr lang="en-US" sz="2400" b="1" dirty="0">
              <a:solidFill>
                <a:srgbClr val="253587"/>
              </a:solidFill>
              <a:latin typeface="Myriad pro"/>
              <a:cs typeface="Arial" panose="020B0604020202020204" pitchFamily="34" charset="0"/>
            </a:endParaRPr>
          </a:p>
          <a:p>
            <a:r>
              <a:rPr lang="ru-RU" sz="2000" dirty="0">
                <a:latin typeface="Myriad pro"/>
                <a:cs typeface="Arial" panose="020B0604020202020204" pitchFamily="34" charset="0"/>
              </a:rPr>
              <a:t>Обзор задачи. Обзор существующих </a:t>
            </a:r>
            <a:r>
              <a:rPr lang="en-US" sz="2000" dirty="0" err="1">
                <a:latin typeface="Myriad pro"/>
                <a:cs typeface="Arial" panose="020B0604020202020204" pitchFamily="34" charset="0"/>
              </a:rPr>
              <a:t>SotA</a:t>
            </a:r>
            <a:r>
              <a:rPr lang="en-US" sz="2000" dirty="0">
                <a:latin typeface="Myriad pro"/>
                <a:cs typeface="Arial" panose="020B0604020202020204" pitchFamily="34" charset="0"/>
              </a:rPr>
              <a:t> </a:t>
            </a:r>
            <a:r>
              <a:rPr lang="ru-RU" sz="2000" dirty="0">
                <a:latin typeface="Myriad pro"/>
                <a:cs typeface="Arial" panose="020B0604020202020204" pitchFamily="34" charset="0"/>
              </a:rPr>
              <a:t>решений.  Наши результаты</a:t>
            </a:r>
          </a:p>
        </p:txBody>
      </p:sp>
      <p:sp>
        <p:nvSpPr>
          <p:cNvPr id="29" name="TextBox 28">
            <a:extLst>
              <a:ext uri="{FF2B5EF4-FFF2-40B4-BE49-F238E27FC236}">
                <a16:creationId xmlns:a16="http://schemas.microsoft.com/office/drawing/2014/main" id="{6D2B488C-55B3-90B9-157A-E854A12A0520}"/>
              </a:ext>
            </a:extLst>
          </p:cNvPr>
          <p:cNvSpPr txBox="1"/>
          <p:nvPr/>
        </p:nvSpPr>
        <p:spPr>
          <a:xfrm>
            <a:off x="5880102" y="1898301"/>
            <a:ext cx="5816600" cy="1384995"/>
          </a:xfrm>
          <a:prstGeom prst="rect">
            <a:avLst/>
          </a:prstGeom>
          <a:noFill/>
        </p:spPr>
        <p:txBody>
          <a:bodyPr wrap="square" rtlCol="0">
            <a:spAutoFit/>
          </a:bodyPr>
          <a:lstStyle/>
          <a:p>
            <a:r>
              <a:rPr lang="ru-RU" sz="2400" b="1" dirty="0">
                <a:solidFill>
                  <a:srgbClr val="253587"/>
                </a:solidFill>
                <a:latin typeface="Myriad pro"/>
                <a:cs typeface="Arial" panose="020B0604020202020204" pitchFamily="34" charset="0"/>
              </a:rPr>
              <a:t>Анализ</a:t>
            </a:r>
            <a:endParaRPr lang="en-US" sz="2400" b="1" dirty="0">
              <a:solidFill>
                <a:srgbClr val="253587"/>
              </a:solidFill>
              <a:latin typeface="Myriad pro"/>
              <a:cs typeface="Arial" panose="020B0604020202020204" pitchFamily="34" charset="0"/>
            </a:endParaRPr>
          </a:p>
          <a:p>
            <a:r>
              <a:rPr lang="ru-RU" sz="2000" dirty="0" err="1">
                <a:latin typeface="Myriad pro"/>
                <a:cs typeface="Arial" panose="020B0604020202020204" pitchFamily="34" charset="0"/>
              </a:rPr>
              <a:t>Ресерч</a:t>
            </a:r>
            <a:r>
              <a:rPr lang="ru-RU" sz="2000" dirty="0">
                <a:latin typeface="Myriad pro"/>
                <a:cs typeface="Arial" panose="020B0604020202020204" pitchFamily="34" charset="0"/>
              </a:rPr>
              <a:t> современных подходов. Бенчмарки на русских текстах. Методы </a:t>
            </a:r>
            <a:r>
              <a:rPr lang="ru-RU" sz="2000" dirty="0" err="1">
                <a:latin typeface="Myriad pro"/>
                <a:cs typeface="Arial" panose="020B0604020202020204" pitchFamily="34" charset="0"/>
              </a:rPr>
              <a:t>преобработки</a:t>
            </a:r>
            <a:r>
              <a:rPr lang="ru-RU" sz="2000" dirty="0">
                <a:latin typeface="Myriad pro"/>
                <a:cs typeface="Arial" panose="020B0604020202020204" pitchFamily="34" charset="0"/>
              </a:rPr>
              <a:t>. </a:t>
            </a:r>
            <a:r>
              <a:rPr lang="en-US" sz="2000" dirty="0" err="1">
                <a:latin typeface="Myriad pro"/>
                <a:cs typeface="Arial" panose="020B0604020202020204" pitchFamily="34" charset="0"/>
              </a:rPr>
              <a:t>RoBERTa</a:t>
            </a:r>
            <a:r>
              <a:rPr lang="ru-RU" sz="2000" dirty="0">
                <a:latin typeface="Myriad pro"/>
                <a:cs typeface="Arial" panose="020B0604020202020204" pitchFamily="34" charset="0"/>
              </a:rPr>
              <a:t> и </a:t>
            </a:r>
            <a:r>
              <a:rPr lang="en-US" sz="2000" dirty="0" err="1">
                <a:latin typeface="Myriad pro"/>
                <a:cs typeface="Arial" panose="020B0604020202020204" pitchFamily="34" charset="0"/>
              </a:rPr>
              <a:t>ParaPhrase</a:t>
            </a:r>
            <a:r>
              <a:rPr lang="en-US" sz="2000" dirty="0">
                <a:latin typeface="Myriad pro"/>
                <a:cs typeface="Arial" panose="020B0604020202020204" pitchFamily="34" charset="0"/>
              </a:rPr>
              <a:t>. </a:t>
            </a:r>
            <a:r>
              <a:rPr lang="en-US" sz="2000" dirty="0" err="1">
                <a:latin typeface="Myriad pro"/>
                <a:cs typeface="Arial" panose="020B0604020202020204" pitchFamily="34" charset="0"/>
              </a:rPr>
              <a:t>CatBoost</a:t>
            </a:r>
            <a:r>
              <a:rPr lang="en-US" sz="2000" dirty="0">
                <a:latin typeface="Myriad pro"/>
                <a:cs typeface="Arial" panose="020B0604020202020204" pitchFamily="34" charset="0"/>
              </a:rPr>
              <a:t> </a:t>
            </a:r>
            <a:r>
              <a:rPr lang="ru-RU" sz="2000" dirty="0">
                <a:latin typeface="Myriad pro"/>
                <a:cs typeface="Arial" panose="020B0604020202020204" pitchFamily="34" charset="0"/>
              </a:rPr>
              <a:t>на </a:t>
            </a:r>
            <a:r>
              <a:rPr lang="ru-RU" sz="2000" dirty="0" err="1">
                <a:latin typeface="Myriad pro"/>
                <a:cs typeface="Arial" panose="020B0604020202020204" pitchFamily="34" charset="0"/>
              </a:rPr>
              <a:t>эмбеддингах</a:t>
            </a:r>
            <a:r>
              <a:rPr lang="ru-RU" sz="2000" dirty="0">
                <a:latin typeface="Myriad pro"/>
                <a:cs typeface="Arial" panose="020B0604020202020204" pitchFamily="34" charset="0"/>
              </a:rPr>
              <a:t>.</a:t>
            </a:r>
          </a:p>
        </p:txBody>
      </p:sp>
      <p:sp>
        <p:nvSpPr>
          <p:cNvPr id="30" name="TextBox 29">
            <a:extLst>
              <a:ext uri="{FF2B5EF4-FFF2-40B4-BE49-F238E27FC236}">
                <a16:creationId xmlns:a16="http://schemas.microsoft.com/office/drawing/2014/main" id="{5C96925A-86B3-4FFF-EF5C-57CB9897BE88}"/>
              </a:ext>
            </a:extLst>
          </p:cNvPr>
          <p:cNvSpPr txBox="1"/>
          <p:nvPr/>
        </p:nvSpPr>
        <p:spPr>
          <a:xfrm>
            <a:off x="5880102" y="3576190"/>
            <a:ext cx="5816600" cy="1384995"/>
          </a:xfrm>
          <a:prstGeom prst="rect">
            <a:avLst/>
          </a:prstGeom>
          <a:noFill/>
        </p:spPr>
        <p:txBody>
          <a:bodyPr wrap="square" rtlCol="0">
            <a:spAutoFit/>
          </a:bodyPr>
          <a:lstStyle/>
          <a:p>
            <a:r>
              <a:rPr lang="ru-RU" sz="2400" b="1" dirty="0">
                <a:solidFill>
                  <a:srgbClr val="253587"/>
                </a:solidFill>
                <a:latin typeface="Myriad pro"/>
                <a:cs typeface="Arial" panose="020B0604020202020204" pitchFamily="34" charset="0"/>
              </a:rPr>
              <a:t>Расчёты</a:t>
            </a:r>
            <a:endParaRPr lang="en-US" sz="2400" b="1" dirty="0">
              <a:solidFill>
                <a:srgbClr val="253587"/>
              </a:solidFill>
              <a:latin typeface="Myriad pro"/>
              <a:cs typeface="Arial" panose="020B0604020202020204" pitchFamily="34" charset="0"/>
            </a:endParaRPr>
          </a:p>
          <a:p>
            <a:r>
              <a:rPr lang="ru-RU" sz="2000" dirty="0">
                <a:latin typeface="Myriad pro"/>
                <a:cs typeface="Arial" panose="020B0604020202020204" pitchFamily="34" charset="0"/>
              </a:rPr>
              <a:t>Описание </a:t>
            </a:r>
            <a:r>
              <a:rPr lang="ru-RU" sz="2000" dirty="0" err="1">
                <a:latin typeface="Myriad pro"/>
                <a:cs typeface="Arial" panose="020B0604020202020204" pitchFamily="34" charset="0"/>
              </a:rPr>
              <a:t>пайплайна</a:t>
            </a:r>
            <a:r>
              <a:rPr lang="ru-RU" sz="2000" dirty="0">
                <a:latin typeface="Myriad pro"/>
                <a:cs typeface="Arial" panose="020B0604020202020204" pitchFamily="34" charset="0"/>
              </a:rPr>
              <a:t>. Использование </a:t>
            </a:r>
            <a:r>
              <a:rPr lang="en-US" sz="2000" dirty="0">
                <a:latin typeface="Myriad pro"/>
                <a:cs typeface="Arial" panose="020B0604020202020204" pitchFamily="34" charset="0"/>
              </a:rPr>
              <a:t>GIT </a:t>
            </a:r>
            <a:r>
              <a:rPr lang="ru-RU" sz="2000" dirty="0">
                <a:latin typeface="Myriad pro"/>
                <a:cs typeface="Arial" panose="020B0604020202020204" pitchFamily="34" charset="0"/>
              </a:rPr>
              <a:t>и </a:t>
            </a:r>
            <a:r>
              <a:rPr lang="en-US" sz="2000" dirty="0" err="1">
                <a:latin typeface="Myriad pro"/>
                <a:cs typeface="Arial" panose="020B0604020202020204" pitchFamily="34" charset="0"/>
              </a:rPr>
              <a:t>Yandex.DataSphere</a:t>
            </a:r>
            <a:r>
              <a:rPr lang="ru-RU" sz="2000" dirty="0">
                <a:latin typeface="Myriad pro"/>
                <a:cs typeface="Arial" panose="020B0604020202020204" pitchFamily="34" charset="0"/>
              </a:rPr>
              <a:t>. Валидация, результаты по метрикам. Облако слов. </a:t>
            </a:r>
            <a:r>
              <a:rPr lang="ru-RU" sz="2000" strike="sngStrike" dirty="0">
                <a:latin typeface="Myriad pro"/>
                <a:cs typeface="Arial" panose="020B0604020202020204" pitchFamily="34" charset="0"/>
              </a:rPr>
              <a:t>Деплой в </a:t>
            </a:r>
            <a:r>
              <a:rPr lang="ru-RU" sz="2000" strike="sngStrike" dirty="0" err="1">
                <a:latin typeface="Myriad pro"/>
                <a:cs typeface="Arial" panose="020B0604020202020204" pitchFamily="34" charset="0"/>
              </a:rPr>
              <a:t>прод</a:t>
            </a:r>
            <a:endParaRPr lang="ru-RU" sz="2000" strike="sngStrike" dirty="0">
              <a:latin typeface="Myriad pro"/>
              <a:cs typeface="Arial" panose="020B0604020202020204" pitchFamily="34" charset="0"/>
            </a:endParaRPr>
          </a:p>
        </p:txBody>
      </p:sp>
      <p:sp>
        <p:nvSpPr>
          <p:cNvPr id="31" name="TextBox 30">
            <a:extLst>
              <a:ext uri="{FF2B5EF4-FFF2-40B4-BE49-F238E27FC236}">
                <a16:creationId xmlns:a16="http://schemas.microsoft.com/office/drawing/2014/main" id="{387FF380-ECA9-3150-9164-37BF159A0C67}"/>
              </a:ext>
            </a:extLst>
          </p:cNvPr>
          <p:cNvSpPr txBox="1"/>
          <p:nvPr/>
        </p:nvSpPr>
        <p:spPr>
          <a:xfrm>
            <a:off x="5880102" y="5262901"/>
            <a:ext cx="5816600" cy="769441"/>
          </a:xfrm>
          <a:prstGeom prst="rect">
            <a:avLst/>
          </a:prstGeom>
          <a:noFill/>
        </p:spPr>
        <p:txBody>
          <a:bodyPr wrap="square" rtlCol="0">
            <a:spAutoFit/>
          </a:bodyPr>
          <a:lstStyle/>
          <a:p>
            <a:r>
              <a:rPr lang="ru-RU" sz="2400" b="1" dirty="0">
                <a:solidFill>
                  <a:srgbClr val="253587"/>
                </a:solidFill>
                <a:latin typeface="Myriad pro"/>
                <a:cs typeface="Arial" panose="020B0604020202020204" pitchFamily="34" charset="0"/>
              </a:rPr>
              <a:t>Приложение</a:t>
            </a:r>
            <a:endParaRPr lang="en-US" sz="2400" b="1" dirty="0">
              <a:solidFill>
                <a:srgbClr val="253587"/>
              </a:solidFill>
              <a:latin typeface="Myriad pro"/>
              <a:cs typeface="Arial" panose="020B0604020202020204" pitchFamily="34" charset="0"/>
            </a:endParaRPr>
          </a:p>
          <a:p>
            <a:r>
              <a:rPr lang="ru-RU" sz="2000" dirty="0">
                <a:latin typeface="Myriad pro"/>
                <a:cs typeface="Arial" panose="020B0604020202020204" pitchFamily="34" charset="0"/>
              </a:rPr>
              <a:t>Команда. Дополнительные расчёты. </a:t>
            </a:r>
          </a:p>
        </p:txBody>
      </p:sp>
      <p:cxnSp>
        <p:nvCxnSpPr>
          <p:cNvPr id="32" name="Прямая соединительная линия 31">
            <a:extLst>
              <a:ext uri="{FF2B5EF4-FFF2-40B4-BE49-F238E27FC236}">
                <a16:creationId xmlns:a16="http://schemas.microsoft.com/office/drawing/2014/main" id="{DC6718C2-780E-9395-0884-1C722791D0D9}"/>
              </a:ext>
            </a:extLst>
          </p:cNvPr>
          <p:cNvCxnSpPr>
            <a:cxnSpLocks/>
          </p:cNvCxnSpPr>
          <p:nvPr/>
        </p:nvCxnSpPr>
        <p:spPr>
          <a:xfrm>
            <a:off x="5880102" y="1663866"/>
            <a:ext cx="5816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C1EEB6C8-ACCB-8758-A39D-D5746023CF87}"/>
              </a:ext>
            </a:extLst>
          </p:cNvPr>
          <p:cNvCxnSpPr>
            <a:cxnSpLocks/>
          </p:cNvCxnSpPr>
          <p:nvPr/>
        </p:nvCxnSpPr>
        <p:spPr>
          <a:xfrm>
            <a:off x="5880102" y="3454566"/>
            <a:ext cx="5816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a:extLst>
              <a:ext uri="{FF2B5EF4-FFF2-40B4-BE49-F238E27FC236}">
                <a16:creationId xmlns:a16="http://schemas.microsoft.com/office/drawing/2014/main" id="{192CFBF7-1DF4-CE37-7CC2-081118EA50EF}"/>
              </a:ext>
            </a:extLst>
          </p:cNvPr>
          <p:cNvCxnSpPr>
            <a:cxnSpLocks/>
          </p:cNvCxnSpPr>
          <p:nvPr/>
        </p:nvCxnSpPr>
        <p:spPr>
          <a:xfrm>
            <a:off x="5880102" y="5016666"/>
            <a:ext cx="5816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42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53B4DD31-4F0F-990C-D9C2-1495EB854B35}"/>
              </a:ext>
            </a:extLst>
          </p:cNvPr>
          <p:cNvSpPr/>
          <p:nvPr/>
        </p:nvSpPr>
        <p:spPr>
          <a:xfrm>
            <a:off x="279400"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latin typeface="Myriad pro"/>
              </a:rPr>
              <a:t>Резюме</a:t>
            </a:r>
          </a:p>
        </p:txBody>
      </p:sp>
      <p:sp>
        <p:nvSpPr>
          <p:cNvPr id="6" name="Прямоугольник: скругленные углы 5">
            <a:extLst>
              <a:ext uri="{FF2B5EF4-FFF2-40B4-BE49-F238E27FC236}">
                <a16:creationId xmlns:a16="http://schemas.microsoft.com/office/drawing/2014/main" id="{BD752B1D-6B08-0115-2445-E78B609CFF7F}"/>
              </a:ext>
            </a:extLst>
          </p:cNvPr>
          <p:cNvSpPr/>
          <p:nvPr/>
        </p:nvSpPr>
        <p:spPr>
          <a:xfrm>
            <a:off x="3268133"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Анализ</a:t>
            </a:r>
          </a:p>
        </p:txBody>
      </p:sp>
      <p:sp>
        <p:nvSpPr>
          <p:cNvPr id="7" name="Прямоугольник: скругленные углы 6">
            <a:extLst>
              <a:ext uri="{FF2B5EF4-FFF2-40B4-BE49-F238E27FC236}">
                <a16:creationId xmlns:a16="http://schemas.microsoft.com/office/drawing/2014/main" id="{C9736D7B-2E8D-94CF-0258-CE58CEDBFCEE}"/>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8" name="Прямоугольник: скругленные углы 7">
            <a:extLst>
              <a:ext uri="{FF2B5EF4-FFF2-40B4-BE49-F238E27FC236}">
                <a16:creationId xmlns:a16="http://schemas.microsoft.com/office/drawing/2014/main" id="{256E082F-AF09-AA8D-2CAD-7CE9678F906A}"/>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30000" y="6311900"/>
            <a:ext cx="596900"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a:latin typeface="Myriad pro"/>
              </a:rPr>
              <a:t>01</a:t>
            </a:r>
          </a:p>
        </p:txBody>
      </p:sp>
      <p:cxnSp>
        <p:nvCxnSpPr>
          <p:cNvPr id="11" name="Прямая соединительная линия 10">
            <a:extLst>
              <a:ext uri="{FF2B5EF4-FFF2-40B4-BE49-F238E27FC236}">
                <a16:creationId xmlns:a16="http://schemas.microsoft.com/office/drawing/2014/main" id="{5E9AFEBF-4563-32FE-B990-546B38C9AD4D}"/>
              </a:ext>
            </a:extLst>
          </p:cNvPr>
          <p:cNvCxnSpPr/>
          <p:nvPr/>
        </p:nvCxnSpPr>
        <p:spPr>
          <a:xfrm>
            <a:off x="368300" y="1443345"/>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331251" y="6311900"/>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954B2D-DB84-1DCC-0B60-8DA099010A64}"/>
              </a:ext>
            </a:extLst>
          </p:cNvPr>
          <p:cNvSpPr txBox="1"/>
          <p:nvPr/>
        </p:nvSpPr>
        <p:spPr>
          <a:xfrm>
            <a:off x="323850" y="546112"/>
            <a:ext cx="11588750" cy="830997"/>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Имеем задачу </a:t>
            </a:r>
            <a:r>
              <a:rPr lang="en-US" sz="2400" dirty="0">
                <a:solidFill>
                  <a:srgbClr val="253587"/>
                </a:solidFill>
                <a:latin typeface="Myriad pro"/>
                <a:cs typeface="Arial" panose="020B0604020202020204" pitchFamily="34" charset="0"/>
              </a:rPr>
              <a:t>NLP: </a:t>
            </a:r>
            <a:r>
              <a:rPr lang="ru-RU" sz="2400" dirty="0">
                <a:solidFill>
                  <a:srgbClr val="253587"/>
                </a:solidFill>
                <a:latin typeface="Myriad pro"/>
                <a:cs typeface="Arial" panose="020B0604020202020204" pitchFamily="34" charset="0"/>
              </a:rPr>
              <a:t>классификация этичности и категорий в текстах отзывов о банках.</a:t>
            </a:r>
            <a:endParaRPr lang="ru-RU" sz="2000" dirty="0">
              <a:latin typeface="Myriad pro"/>
              <a:cs typeface="Arial" panose="020B0604020202020204" pitchFamily="34" charset="0"/>
            </a:endParaRPr>
          </a:p>
        </p:txBody>
      </p:sp>
      <p:sp>
        <p:nvSpPr>
          <p:cNvPr id="16" name="TextBox 15">
            <a:extLst>
              <a:ext uri="{FF2B5EF4-FFF2-40B4-BE49-F238E27FC236}">
                <a16:creationId xmlns:a16="http://schemas.microsoft.com/office/drawing/2014/main" id="{8E37C199-8CF6-0E4D-1FF7-6D82057FAC97}"/>
              </a:ext>
            </a:extLst>
          </p:cNvPr>
          <p:cNvSpPr txBox="1"/>
          <p:nvPr/>
        </p:nvSpPr>
        <p:spPr>
          <a:xfrm>
            <a:off x="279400" y="6377931"/>
            <a:ext cx="10998200" cy="461665"/>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данные кейса, анализ команды</a:t>
            </a:r>
          </a:p>
          <a:p>
            <a:r>
              <a:rPr lang="en-US" sz="1200" dirty="0">
                <a:solidFill>
                  <a:schemeClr val="bg1">
                    <a:lumMod val="65000"/>
                  </a:schemeClr>
                </a:solidFill>
                <a:latin typeface="Myriad pro"/>
                <a:cs typeface="Arial" panose="020B0604020202020204" pitchFamily="34" charset="0"/>
              </a:rPr>
              <a:t>*</a:t>
            </a:r>
            <a:r>
              <a:rPr lang="ru-RU" sz="1200" dirty="0">
                <a:solidFill>
                  <a:schemeClr val="bg1">
                    <a:lumMod val="65000"/>
                  </a:schemeClr>
                </a:solidFill>
                <a:latin typeface="Myriad pro"/>
                <a:cs typeface="Arial" panose="020B0604020202020204" pitchFamily="34" charset="0"/>
              </a:rPr>
              <a:t>Позже будет ссылка на бенчмарки</a:t>
            </a:r>
          </a:p>
        </p:txBody>
      </p:sp>
      <p:sp>
        <p:nvSpPr>
          <p:cNvPr id="2" name="Прямоугольник: скругленные углы 1">
            <a:extLst>
              <a:ext uri="{FF2B5EF4-FFF2-40B4-BE49-F238E27FC236}">
                <a16:creationId xmlns:a16="http://schemas.microsoft.com/office/drawing/2014/main" id="{0B976C32-DE23-9B8E-3891-CF2D12FB9DBF}"/>
              </a:ext>
            </a:extLst>
          </p:cNvPr>
          <p:cNvSpPr/>
          <p:nvPr/>
        </p:nvSpPr>
        <p:spPr>
          <a:xfrm>
            <a:off x="154214" y="1649749"/>
            <a:ext cx="2745619" cy="4526631"/>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Равнобедренный треугольник 2">
            <a:extLst>
              <a:ext uri="{FF2B5EF4-FFF2-40B4-BE49-F238E27FC236}">
                <a16:creationId xmlns:a16="http://schemas.microsoft.com/office/drawing/2014/main" id="{EA7EB0FF-857B-C7B5-59B8-AF6BB733E48E}"/>
              </a:ext>
            </a:extLst>
          </p:cNvPr>
          <p:cNvSpPr/>
          <p:nvPr/>
        </p:nvSpPr>
        <p:spPr>
          <a:xfrm rot="5400000">
            <a:off x="2014526" y="3829176"/>
            <a:ext cx="2048933" cy="16777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E12864A3-9B23-1887-C27B-F4267DB271C3}"/>
              </a:ext>
            </a:extLst>
          </p:cNvPr>
          <p:cNvSpPr txBox="1"/>
          <p:nvPr/>
        </p:nvSpPr>
        <p:spPr>
          <a:xfrm>
            <a:off x="263757" y="1767947"/>
            <a:ext cx="2517866" cy="338554"/>
          </a:xfrm>
          <a:prstGeom prst="rect">
            <a:avLst/>
          </a:prstGeom>
          <a:noFill/>
        </p:spPr>
        <p:txBody>
          <a:bodyPr wrap="square" rtlCol="0">
            <a:spAutoFit/>
          </a:bodyPr>
          <a:lstStyle/>
          <a:p>
            <a:pPr algn="ctr"/>
            <a:r>
              <a:rPr lang="ru-RU" sz="1600" b="1" dirty="0">
                <a:solidFill>
                  <a:srgbClr val="253587"/>
                </a:solidFill>
                <a:latin typeface="Myriad pro"/>
                <a:cs typeface="Arial" panose="020B0604020202020204" pitchFamily="34" charset="0"/>
              </a:rPr>
              <a:t>Задача</a:t>
            </a:r>
          </a:p>
        </p:txBody>
      </p:sp>
      <p:cxnSp>
        <p:nvCxnSpPr>
          <p:cNvPr id="13" name="Прямая соединительная линия 12">
            <a:extLst>
              <a:ext uri="{FF2B5EF4-FFF2-40B4-BE49-F238E27FC236}">
                <a16:creationId xmlns:a16="http://schemas.microsoft.com/office/drawing/2014/main" id="{EFB13757-CCFE-2E13-3105-BC99F247935B}"/>
              </a:ext>
            </a:extLst>
          </p:cNvPr>
          <p:cNvCxnSpPr/>
          <p:nvPr/>
        </p:nvCxnSpPr>
        <p:spPr>
          <a:xfrm>
            <a:off x="279400" y="2286819"/>
            <a:ext cx="238887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Прямоугольник: скругленные углы 9">
            <a:extLst>
              <a:ext uri="{FF2B5EF4-FFF2-40B4-BE49-F238E27FC236}">
                <a16:creationId xmlns:a16="http://schemas.microsoft.com/office/drawing/2014/main" id="{BE3EBA90-4D77-7886-A553-9C2AED9FFAD2}"/>
              </a:ext>
            </a:extLst>
          </p:cNvPr>
          <p:cNvSpPr/>
          <p:nvPr/>
        </p:nvSpPr>
        <p:spPr>
          <a:xfrm>
            <a:off x="3178153" y="1649749"/>
            <a:ext cx="2745619" cy="4526631"/>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Равнобедренный треугольник 13">
            <a:extLst>
              <a:ext uri="{FF2B5EF4-FFF2-40B4-BE49-F238E27FC236}">
                <a16:creationId xmlns:a16="http://schemas.microsoft.com/office/drawing/2014/main" id="{92311A47-46C5-086A-39AC-C4A376185684}"/>
              </a:ext>
            </a:extLst>
          </p:cNvPr>
          <p:cNvSpPr/>
          <p:nvPr/>
        </p:nvSpPr>
        <p:spPr>
          <a:xfrm rot="5400000">
            <a:off x="5038465" y="3829176"/>
            <a:ext cx="2048933" cy="16777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D62D52F6-F230-8C00-1B36-57F161BB2015}"/>
              </a:ext>
            </a:extLst>
          </p:cNvPr>
          <p:cNvSpPr txBox="1"/>
          <p:nvPr/>
        </p:nvSpPr>
        <p:spPr>
          <a:xfrm>
            <a:off x="3122882" y="1808507"/>
            <a:ext cx="2782850" cy="338554"/>
          </a:xfrm>
          <a:prstGeom prst="rect">
            <a:avLst/>
          </a:prstGeom>
          <a:noFill/>
        </p:spPr>
        <p:txBody>
          <a:bodyPr wrap="square" rtlCol="0">
            <a:spAutoFit/>
          </a:bodyPr>
          <a:lstStyle/>
          <a:p>
            <a:pPr algn="ctr"/>
            <a:r>
              <a:rPr lang="ru-RU" sz="1600" b="1" dirty="0" err="1">
                <a:solidFill>
                  <a:srgbClr val="244C91"/>
                </a:solidFill>
                <a:latin typeface="Myriad pro"/>
                <a:cs typeface="Arial" panose="020B0604020202020204" pitchFamily="34" charset="0"/>
              </a:rPr>
              <a:t>Пайплайн</a:t>
            </a:r>
            <a:endParaRPr lang="ru-RU" sz="1600" b="1" dirty="0">
              <a:solidFill>
                <a:srgbClr val="244C91"/>
              </a:solidFill>
              <a:latin typeface="Myriad pro"/>
              <a:cs typeface="Arial" panose="020B0604020202020204" pitchFamily="34" charset="0"/>
            </a:endParaRPr>
          </a:p>
        </p:txBody>
      </p:sp>
      <p:cxnSp>
        <p:nvCxnSpPr>
          <p:cNvPr id="18" name="Прямая соединительная линия 17">
            <a:extLst>
              <a:ext uri="{FF2B5EF4-FFF2-40B4-BE49-F238E27FC236}">
                <a16:creationId xmlns:a16="http://schemas.microsoft.com/office/drawing/2014/main" id="{0A96D0D2-24F0-DF38-6B4E-4B4AFFC59A19}"/>
              </a:ext>
            </a:extLst>
          </p:cNvPr>
          <p:cNvCxnSpPr/>
          <p:nvPr/>
        </p:nvCxnSpPr>
        <p:spPr>
          <a:xfrm>
            <a:off x="3345249" y="2300035"/>
            <a:ext cx="238887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450C011F-1D32-00B0-8B6B-42AB66979F8D}"/>
              </a:ext>
            </a:extLst>
          </p:cNvPr>
          <p:cNvSpPr/>
          <p:nvPr/>
        </p:nvSpPr>
        <p:spPr>
          <a:xfrm>
            <a:off x="3391509" y="3216694"/>
            <a:ext cx="501868" cy="501868"/>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B467C39B-FE61-19D0-4E43-CED405DC7066}"/>
              </a:ext>
            </a:extLst>
          </p:cNvPr>
          <p:cNvSpPr/>
          <p:nvPr/>
        </p:nvSpPr>
        <p:spPr>
          <a:xfrm>
            <a:off x="3391509" y="2487840"/>
            <a:ext cx="501868" cy="501868"/>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Box 29">
            <a:extLst>
              <a:ext uri="{FF2B5EF4-FFF2-40B4-BE49-F238E27FC236}">
                <a16:creationId xmlns:a16="http://schemas.microsoft.com/office/drawing/2014/main" id="{CE491518-5D84-93F1-E47C-7F5053FA0437}"/>
              </a:ext>
            </a:extLst>
          </p:cNvPr>
          <p:cNvSpPr txBox="1"/>
          <p:nvPr/>
        </p:nvSpPr>
        <p:spPr>
          <a:xfrm>
            <a:off x="3980727" y="2398228"/>
            <a:ext cx="1954406" cy="738664"/>
          </a:xfrm>
          <a:prstGeom prst="rect">
            <a:avLst/>
          </a:prstGeom>
          <a:noFill/>
        </p:spPr>
        <p:txBody>
          <a:bodyPr wrap="square">
            <a:spAutoFit/>
          </a:bodyPr>
          <a:lstStyle/>
          <a:p>
            <a:r>
              <a:rPr lang="ru-RU" sz="1400" dirty="0" err="1">
                <a:solidFill>
                  <a:prstClr val="black"/>
                </a:solidFill>
                <a:latin typeface="Myriad pro"/>
                <a:cs typeface="Arial" panose="020B0604020202020204" pitchFamily="34" charset="0"/>
              </a:rPr>
              <a:t>Токенизация</a:t>
            </a:r>
            <a:r>
              <a:rPr lang="ru-RU" sz="1400" dirty="0">
                <a:solidFill>
                  <a:prstClr val="black"/>
                </a:solidFill>
                <a:latin typeface="Myriad pro"/>
                <a:cs typeface="Arial" panose="020B0604020202020204" pitchFamily="34" charset="0"/>
              </a:rPr>
              <a:t>, очистка, стоп-слова, </a:t>
            </a:r>
            <a:r>
              <a:rPr lang="ru-RU" sz="1400" dirty="0" err="1">
                <a:solidFill>
                  <a:prstClr val="black"/>
                </a:solidFill>
                <a:latin typeface="Myriad pro"/>
                <a:cs typeface="Arial" panose="020B0604020202020204" pitchFamily="34" charset="0"/>
              </a:rPr>
              <a:t>лемматизация</a:t>
            </a:r>
            <a:endParaRPr lang="ru-RU" sz="1400" dirty="0"/>
          </a:p>
        </p:txBody>
      </p:sp>
      <p:sp>
        <p:nvSpPr>
          <p:cNvPr id="31" name="Овал 30">
            <a:extLst>
              <a:ext uri="{FF2B5EF4-FFF2-40B4-BE49-F238E27FC236}">
                <a16:creationId xmlns:a16="http://schemas.microsoft.com/office/drawing/2014/main" id="{89E4E364-94DE-C163-7BDE-E824C44757E7}"/>
              </a:ext>
            </a:extLst>
          </p:cNvPr>
          <p:cNvSpPr/>
          <p:nvPr/>
        </p:nvSpPr>
        <p:spPr>
          <a:xfrm>
            <a:off x="3393953" y="4021305"/>
            <a:ext cx="501868" cy="501868"/>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a:extLst>
              <a:ext uri="{FF2B5EF4-FFF2-40B4-BE49-F238E27FC236}">
                <a16:creationId xmlns:a16="http://schemas.microsoft.com/office/drawing/2014/main" id="{CB285351-A992-429F-6224-A472300259DC}"/>
              </a:ext>
            </a:extLst>
          </p:cNvPr>
          <p:cNvSpPr txBox="1"/>
          <p:nvPr/>
        </p:nvSpPr>
        <p:spPr>
          <a:xfrm>
            <a:off x="4004414" y="3182860"/>
            <a:ext cx="1845210" cy="738664"/>
          </a:xfrm>
          <a:prstGeom prst="rect">
            <a:avLst/>
          </a:prstGeom>
          <a:noFill/>
        </p:spPr>
        <p:txBody>
          <a:bodyPr wrap="square">
            <a:spAutoFit/>
          </a:bodyPr>
          <a:lstStyle/>
          <a:p>
            <a:r>
              <a:rPr lang="ru-RU" sz="1400" dirty="0" err="1">
                <a:latin typeface="Myriad pro"/>
              </a:rPr>
              <a:t>Файнтюнинг</a:t>
            </a:r>
            <a:r>
              <a:rPr lang="ru-RU" sz="1400" dirty="0">
                <a:latin typeface="Myriad pro"/>
              </a:rPr>
              <a:t>, большой </a:t>
            </a:r>
            <a:r>
              <a:rPr lang="en-US" sz="1400" dirty="0" err="1">
                <a:latin typeface="Myriad pro"/>
              </a:rPr>
              <a:t>ruRoBERT</a:t>
            </a:r>
            <a:r>
              <a:rPr lang="ru-RU" sz="1400" dirty="0">
                <a:latin typeface="Myriad pro"/>
              </a:rPr>
              <a:t>а</a:t>
            </a:r>
            <a:r>
              <a:rPr lang="en-US" sz="1400" dirty="0">
                <a:latin typeface="Myriad pro"/>
              </a:rPr>
              <a:t> </a:t>
            </a:r>
            <a:r>
              <a:rPr lang="ru-RU" sz="1400" dirty="0">
                <a:latin typeface="Myriad pro"/>
              </a:rPr>
              <a:t>на нашей задаче</a:t>
            </a:r>
          </a:p>
        </p:txBody>
      </p:sp>
      <p:sp>
        <p:nvSpPr>
          <p:cNvPr id="34" name="TextBox 33">
            <a:extLst>
              <a:ext uri="{FF2B5EF4-FFF2-40B4-BE49-F238E27FC236}">
                <a16:creationId xmlns:a16="http://schemas.microsoft.com/office/drawing/2014/main" id="{0A0C5BA0-69DE-B6F9-BE4A-41713D185445}"/>
              </a:ext>
            </a:extLst>
          </p:cNvPr>
          <p:cNvSpPr txBox="1"/>
          <p:nvPr/>
        </p:nvSpPr>
        <p:spPr>
          <a:xfrm>
            <a:off x="4050780" y="3985130"/>
            <a:ext cx="1875425" cy="738664"/>
          </a:xfrm>
          <a:prstGeom prst="rect">
            <a:avLst/>
          </a:prstGeom>
          <a:noFill/>
        </p:spPr>
        <p:txBody>
          <a:bodyPr wrap="square">
            <a:spAutoFit/>
          </a:bodyPr>
          <a:lstStyle/>
          <a:p>
            <a:r>
              <a:rPr kumimoji="0" lang="ru-RU" sz="1400"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Получение </a:t>
            </a:r>
            <a:r>
              <a:rPr kumimoji="0" lang="ru-RU" sz="1400" b="0" i="0" u="none" strike="noStrike" kern="1200" cap="none" spc="0" normalizeH="0" baseline="0" noProof="0" dirty="0" err="1">
                <a:ln>
                  <a:noFill/>
                </a:ln>
                <a:solidFill>
                  <a:prstClr val="black"/>
                </a:solidFill>
                <a:effectLst/>
                <a:uLnTx/>
                <a:uFillTx/>
                <a:latin typeface="Myriad pro"/>
                <a:ea typeface="+mn-ea"/>
                <a:cs typeface="Arial" panose="020B0604020202020204" pitchFamily="34" charset="0"/>
              </a:rPr>
              <a:t>эмбеддингов</a:t>
            </a:r>
            <a:r>
              <a:rPr kumimoji="0" lang="ru-RU" sz="1400"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 из отзывов</a:t>
            </a:r>
            <a:r>
              <a:rPr kumimoji="0" lang="en-US" sz="1400"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 </a:t>
            </a:r>
            <a:endParaRPr lang="ru-RU" sz="1400" dirty="0"/>
          </a:p>
        </p:txBody>
      </p:sp>
      <p:sp>
        <p:nvSpPr>
          <p:cNvPr id="39" name="Прямоугольник: скругленные углы 38">
            <a:extLst>
              <a:ext uri="{FF2B5EF4-FFF2-40B4-BE49-F238E27FC236}">
                <a16:creationId xmlns:a16="http://schemas.microsoft.com/office/drawing/2014/main" id="{C745CA32-14ED-1034-7FDF-C9B843F5B745}"/>
              </a:ext>
            </a:extLst>
          </p:cNvPr>
          <p:cNvSpPr/>
          <p:nvPr/>
        </p:nvSpPr>
        <p:spPr>
          <a:xfrm>
            <a:off x="6200671" y="1649749"/>
            <a:ext cx="2745619" cy="4526631"/>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Равнобедренный треугольник 39">
            <a:extLst>
              <a:ext uri="{FF2B5EF4-FFF2-40B4-BE49-F238E27FC236}">
                <a16:creationId xmlns:a16="http://schemas.microsoft.com/office/drawing/2014/main" id="{6FEA7A70-163E-5CE5-7009-6B8CC0E39C21}"/>
              </a:ext>
            </a:extLst>
          </p:cNvPr>
          <p:cNvSpPr/>
          <p:nvPr/>
        </p:nvSpPr>
        <p:spPr>
          <a:xfrm rot="5400000">
            <a:off x="8060983" y="3918076"/>
            <a:ext cx="2048933" cy="16777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Box 40">
            <a:extLst>
              <a:ext uri="{FF2B5EF4-FFF2-40B4-BE49-F238E27FC236}">
                <a16:creationId xmlns:a16="http://schemas.microsoft.com/office/drawing/2014/main" id="{4DD36EFA-58FB-763E-C558-D71274F6336A}"/>
              </a:ext>
            </a:extLst>
          </p:cNvPr>
          <p:cNvSpPr txBox="1"/>
          <p:nvPr/>
        </p:nvSpPr>
        <p:spPr>
          <a:xfrm>
            <a:off x="6265169" y="1801378"/>
            <a:ext cx="2517866" cy="338554"/>
          </a:xfrm>
          <a:prstGeom prst="rect">
            <a:avLst/>
          </a:prstGeom>
          <a:noFill/>
        </p:spPr>
        <p:txBody>
          <a:bodyPr wrap="square" rtlCol="0">
            <a:spAutoFit/>
          </a:bodyPr>
          <a:lstStyle/>
          <a:p>
            <a:pPr algn="ctr"/>
            <a:r>
              <a:rPr lang="en-US" sz="1600" b="1" dirty="0">
                <a:solidFill>
                  <a:srgbClr val="244C91"/>
                </a:solidFill>
                <a:latin typeface="Myriad pro"/>
                <a:cs typeface="Arial" panose="020B0604020202020204" pitchFamily="34" charset="0"/>
              </a:rPr>
              <a:t>State of the Art</a:t>
            </a:r>
            <a:endParaRPr lang="ru-RU" sz="1600" b="1" dirty="0">
              <a:solidFill>
                <a:srgbClr val="244C91"/>
              </a:solidFill>
              <a:latin typeface="Myriad pro"/>
              <a:cs typeface="Arial" panose="020B0604020202020204" pitchFamily="34" charset="0"/>
            </a:endParaRPr>
          </a:p>
        </p:txBody>
      </p:sp>
      <p:cxnSp>
        <p:nvCxnSpPr>
          <p:cNvPr id="42" name="Прямая соединительная линия 41">
            <a:extLst>
              <a:ext uri="{FF2B5EF4-FFF2-40B4-BE49-F238E27FC236}">
                <a16:creationId xmlns:a16="http://schemas.microsoft.com/office/drawing/2014/main" id="{BA02EE9D-5D6D-7EDC-3420-180507FCC66D}"/>
              </a:ext>
            </a:extLst>
          </p:cNvPr>
          <p:cNvCxnSpPr/>
          <p:nvPr/>
        </p:nvCxnSpPr>
        <p:spPr>
          <a:xfrm>
            <a:off x="6329667" y="2266127"/>
            <a:ext cx="238887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Прямоугольник: скругленные углы 42">
            <a:extLst>
              <a:ext uri="{FF2B5EF4-FFF2-40B4-BE49-F238E27FC236}">
                <a16:creationId xmlns:a16="http://schemas.microsoft.com/office/drawing/2014/main" id="{53B09ED9-C394-1067-39DD-B849C316CC65}"/>
              </a:ext>
            </a:extLst>
          </p:cNvPr>
          <p:cNvSpPr/>
          <p:nvPr/>
        </p:nvSpPr>
        <p:spPr>
          <a:xfrm>
            <a:off x="9245600" y="1649749"/>
            <a:ext cx="2745619" cy="4526631"/>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Box 44">
            <a:extLst>
              <a:ext uri="{FF2B5EF4-FFF2-40B4-BE49-F238E27FC236}">
                <a16:creationId xmlns:a16="http://schemas.microsoft.com/office/drawing/2014/main" id="{CFD52AAA-2353-CB26-4CF6-37B0B6C5E7E8}"/>
              </a:ext>
            </a:extLst>
          </p:cNvPr>
          <p:cNvSpPr txBox="1"/>
          <p:nvPr/>
        </p:nvSpPr>
        <p:spPr>
          <a:xfrm>
            <a:off x="9374596" y="1702044"/>
            <a:ext cx="2517866" cy="584775"/>
          </a:xfrm>
          <a:prstGeom prst="rect">
            <a:avLst/>
          </a:prstGeom>
          <a:noFill/>
        </p:spPr>
        <p:txBody>
          <a:bodyPr wrap="square" rtlCol="0">
            <a:spAutoFit/>
          </a:bodyPr>
          <a:lstStyle/>
          <a:p>
            <a:pPr algn="ctr"/>
            <a:r>
              <a:rPr lang="ru-RU" sz="1600" b="1" dirty="0">
                <a:solidFill>
                  <a:srgbClr val="244C91"/>
                </a:solidFill>
                <a:latin typeface="Myriad pro"/>
                <a:cs typeface="Arial" panose="020B0604020202020204" pitchFamily="34" charset="0"/>
              </a:rPr>
              <a:t>Финальные результаты</a:t>
            </a:r>
          </a:p>
        </p:txBody>
      </p:sp>
      <p:cxnSp>
        <p:nvCxnSpPr>
          <p:cNvPr id="46" name="Прямая соединительная линия 45">
            <a:extLst>
              <a:ext uri="{FF2B5EF4-FFF2-40B4-BE49-F238E27FC236}">
                <a16:creationId xmlns:a16="http://schemas.microsoft.com/office/drawing/2014/main" id="{6CA63C34-09D9-C142-E178-A3CC5A7CD3BC}"/>
              </a:ext>
            </a:extLst>
          </p:cNvPr>
          <p:cNvCxnSpPr/>
          <p:nvPr/>
        </p:nvCxnSpPr>
        <p:spPr>
          <a:xfrm>
            <a:off x="9374596" y="2291527"/>
            <a:ext cx="2388870"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9A054D8-CB9D-23B8-DB4D-088696D2A74F}"/>
              </a:ext>
            </a:extLst>
          </p:cNvPr>
          <p:cNvSpPr txBox="1"/>
          <p:nvPr/>
        </p:nvSpPr>
        <p:spPr>
          <a:xfrm>
            <a:off x="9533428" y="4105180"/>
            <a:ext cx="967437" cy="584775"/>
          </a:xfrm>
          <a:prstGeom prst="rect">
            <a:avLst/>
          </a:prstGeom>
          <a:noFill/>
        </p:spPr>
        <p:txBody>
          <a:bodyPr wrap="square" rtlCol="0">
            <a:spAutoFit/>
          </a:bodyPr>
          <a:lstStyle/>
          <a:p>
            <a:r>
              <a:rPr lang="ru-RU" sz="3200" b="1" dirty="0">
                <a:solidFill>
                  <a:srgbClr val="7093D2"/>
                </a:solidFill>
              </a:rPr>
              <a:t>25%</a:t>
            </a:r>
          </a:p>
        </p:txBody>
      </p:sp>
      <p:sp>
        <p:nvSpPr>
          <p:cNvPr id="71" name="TextBox 70">
            <a:extLst>
              <a:ext uri="{FF2B5EF4-FFF2-40B4-BE49-F238E27FC236}">
                <a16:creationId xmlns:a16="http://schemas.microsoft.com/office/drawing/2014/main" id="{AFAC2097-6340-A672-03A0-7A3CBF5A1BD7}"/>
              </a:ext>
            </a:extLst>
          </p:cNvPr>
          <p:cNvSpPr txBox="1"/>
          <p:nvPr/>
        </p:nvSpPr>
        <p:spPr>
          <a:xfrm>
            <a:off x="10507208" y="3402689"/>
            <a:ext cx="1746187" cy="369332"/>
          </a:xfrm>
          <a:prstGeom prst="rect">
            <a:avLst/>
          </a:prstGeom>
          <a:noFill/>
        </p:spPr>
        <p:txBody>
          <a:bodyPr wrap="square">
            <a:spAutoFit/>
          </a:bodyPr>
          <a:lstStyle/>
          <a:p>
            <a:r>
              <a:rPr kumimoji="0" lang="ru-RU"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Категории</a:t>
            </a:r>
            <a:endParaRPr lang="ru-RU" dirty="0"/>
          </a:p>
        </p:txBody>
      </p:sp>
      <p:sp>
        <p:nvSpPr>
          <p:cNvPr id="72" name="TextBox 71">
            <a:extLst>
              <a:ext uri="{FF2B5EF4-FFF2-40B4-BE49-F238E27FC236}">
                <a16:creationId xmlns:a16="http://schemas.microsoft.com/office/drawing/2014/main" id="{496A5F5C-9C98-23C1-9B30-27A7D22A02B6}"/>
              </a:ext>
            </a:extLst>
          </p:cNvPr>
          <p:cNvSpPr txBox="1"/>
          <p:nvPr/>
        </p:nvSpPr>
        <p:spPr>
          <a:xfrm>
            <a:off x="9360316" y="3284842"/>
            <a:ext cx="1129827" cy="584775"/>
          </a:xfrm>
          <a:prstGeom prst="rect">
            <a:avLst/>
          </a:prstGeom>
          <a:noFill/>
        </p:spPr>
        <p:txBody>
          <a:bodyPr wrap="square" rtlCol="0">
            <a:spAutoFit/>
          </a:bodyPr>
          <a:lstStyle/>
          <a:p>
            <a:r>
              <a:rPr lang="ru-RU" sz="3200" b="1" dirty="0">
                <a:solidFill>
                  <a:srgbClr val="7093D2"/>
                </a:solidFill>
              </a:rPr>
              <a:t>0.923</a:t>
            </a:r>
          </a:p>
        </p:txBody>
      </p:sp>
      <p:sp>
        <p:nvSpPr>
          <p:cNvPr id="73" name="TextBox 72">
            <a:extLst>
              <a:ext uri="{FF2B5EF4-FFF2-40B4-BE49-F238E27FC236}">
                <a16:creationId xmlns:a16="http://schemas.microsoft.com/office/drawing/2014/main" id="{94B1198F-1915-6389-CD77-048F4FBE33AD}"/>
              </a:ext>
            </a:extLst>
          </p:cNvPr>
          <p:cNvSpPr txBox="1"/>
          <p:nvPr/>
        </p:nvSpPr>
        <p:spPr>
          <a:xfrm>
            <a:off x="10452987" y="4100175"/>
            <a:ext cx="1448026" cy="646331"/>
          </a:xfrm>
          <a:prstGeom prst="rect">
            <a:avLst/>
          </a:prstGeom>
          <a:noFill/>
        </p:spPr>
        <p:txBody>
          <a:bodyPr wrap="square">
            <a:spAutoFit/>
          </a:bodyPr>
          <a:lstStyle/>
          <a:p>
            <a:r>
              <a:rPr kumimoji="0" lang="ru-RU"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От выборки на тест</a:t>
            </a:r>
            <a:endParaRPr lang="ru-RU" dirty="0"/>
          </a:p>
        </p:txBody>
      </p:sp>
      <p:cxnSp>
        <p:nvCxnSpPr>
          <p:cNvPr id="76" name="Прямая соединительная линия 75">
            <a:extLst>
              <a:ext uri="{FF2B5EF4-FFF2-40B4-BE49-F238E27FC236}">
                <a16:creationId xmlns:a16="http://schemas.microsoft.com/office/drawing/2014/main" id="{23DA016F-774B-787B-1F64-ADD6A9BD32F5}"/>
              </a:ext>
            </a:extLst>
          </p:cNvPr>
          <p:cNvCxnSpPr>
            <a:cxnSpLocks/>
          </p:cNvCxnSpPr>
          <p:nvPr/>
        </p:nvCxnSpPr>
        <p:spPr>
          <a:xfrm>
            <a:off x="9419057" y="3903628"/>
            <a:ext cx="24427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EFF7415-2BB0-5005-9E8F-E3D94D4D43C3}"/>
              </a:ext>
            </a:extLst>
          </p:cNvPr>
          <p:cNvSpPr txBox="1"/>
          <p:nvPr/>
        </p:nvSpPr>
        <p:spPr>
          <a:xfrm>
            <a:off x="9360316" y="2448282"/>
            <a:ext cx="1129827" cy="584775"/>
          </a:xfrm>
          <a:prstGeom prst="rect">
            <a:avLst/>
          </a:prstGeom>
          <a:noFill/>
        </p:spPr>
        <p:txBody>
          <a:bodyPr wrap="square" rtlCol="0">
            <a:spAutoFit/>
          </a:bodyPr>
          <a:lstStyle/>
          <a:p>
            <a:r>
              <a:rPr lang="ru-RU" sz="3200" b="1" dirty="0">
                <a:solidFill>
                  <a:srgbClr val="7093D2"/>
                </a:solidFill>
              </a:rPr>
              <a:t>0.96</a:t>
            </a:r>
            <a:r>
              <a:rPr lang="en-US" sz="3200" b="1" dirty="0">
                <a:solidFill>
                  <a:srgbClr val="7093D2"/>
                </a:solidFill>
              </a:rPr>
              <a:t>2</a:t>
            </a:r>
            <a:endParaRPr lang="ru-RU" sz="3200" b="1" dirty="0">
              <a:solidFill>
                <a:srgbClr val="7093D2"/>
              </a:solidFill>
            </a:endParaRPr>
          </a:p>
        </p:txBody>
      </p:sp>
      <p:sp>
        <p:nvSpPr>
          <p:cNvPr id="78" name="TextBox 77">
            <a:extLst>
              <a:ext uri="{FF2B5EF4-FFF2-40B4-BE49-F238E27FC236}">
                <a16:creationId xmlns:a16="http://schemas.microsoft.com/office/drawing/2014/main" id="{D9C382DB-AF51-8E9E-E7B3-33B91C6D6D40}"/>
              </a:ext>
            </a:extLst>
          </p:cNvPr>
          <p:cNvSpPr txBox="1"/>
          <p:nvPr/>
        </p:nvSpPr>
        <p:spPr>
          <a:xfrm>
            <a:off x="10461538" y="2557901"/>
            <a:ext cx="1430924" cy="369332"/>
          </a:xfrm>
          <a:prstGeom prst="rect">
            <a:avLst/>
          </a:prstGeom>
          <a:noFill/>
        </p:spPr>
        <p:txBody>
          <a:bodyPr wrap="square">
            <a:spAutoFit/>
          </a:bodyPr>
          <a:lstStyle/>
          <a:p>
            <a:r>
              <a:rPr kumimoji="0" lang="ru-RU" b="0" i="0" u="none" strike="noStrike" kern="1200" cap="none" spc="0" normalizeH="0" baseline="0" noProof="0" dirty="0">
                <a:ln>
                  <a:noFill/>
                </a:ln>
                <a:solidFill>
                  <a:prstClr val="black"/>
                </a:solidFill>
                <a:effectLst/>
                <a:uLnTx/>
                <a:uFillTx/>
                <a:latin typeface="Myriad pro"/>
                <a:ea typeface="+mn-ea"/>
                <a:cs typeface="Arial" panose="020B0604020202020204" pitchFamily="34" charset="0"/>
              </a:rPr>
              <a:t>Семантика</a:t>
            </a:r>
            <a:endParaRPr lang="ru-RU" dirty="0"/>
          </a:p>
        </p:txBody>
      </p:sp>
      <p:cxnSp>
        <p:nvCxnSpPr>
          <p:cNvPr id="79" name="Прямая соединительная линия 78">
            <a:extLst>
              <a:ext uri="{FF2B5EF4-FFF2-40B4-BE49-F238E27FC236}">
                <a16:creationId xmlns:a16="http://schemas.microsoft.com/office/drawing/2014/main" id="{0A5EC7C5-1FE6-78DC-5FA0-D8CDD3127A35}"/>
              </a:ext>
            </a:extLst>
          </p:cNvPr>
          <p:cNvCxnSpPr>
            <a:cxnSpLocks/>
          </p:cNvCxnSpPr>
          <p:nvPr/>
        </p:nvCxnSpPr>
        <p:spPr>
          <a:xfrm>
            <a:off x="9395532" y="3208505"/>
            <a:ext cx="2478968" cy="44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8C1D5CD-69FF-1674-FFE2-EC9683B29CEA}"/>
              </a:ext>
            </a:extLst>
          </p:cNvPr>
          <p:cNvSpPr txBox="1"/>
          <p:nvPr/>
        </p:nvSpPr>
        <p:spPr>
          <a:xfrm>
            <a:off x="6664697" y="2366593"/>
            <a:ext cx="2186652" cy="954107"/>
          </a:xfrm>
          <a:prstGeom prst="rect">
            <a:avLst/>
          </a:prstGeom>
          <a:noFill/>
        </p:spPr>
        <p:txBody>
          <a:bodyPr wrap="square">
            <a:spAutoFit/>
          </a:bodyPr>
          <a:lstStyle/>
          <a:p>
            <a:r>
              <a:rPr lang="ru-RU" sz="1400" dirty="0">
                <a:solidFill>
                  <a:prstClr val="black"/>
                </a:solidFill>
                <a:latin typeface="Myriad pro"/>
                <a:cs typeface="Arial" panose="020B0604020202020204" pitchFamily="34" charset="0"/>
              </a:rPr>
              <a:t>Для данной задачи наиболее подходящими моделями являются </a:t>
            </a:r>
            <a:r>
              <a:rPr lang="en-US" sz="1400" dirty="0" err="1">
                <a:solidFill>
                  <a:prstClr val="black"/>
                </a:solidFill>
                <a:latin typeface="Myriad pro"/>
                <a:cs typeface="Arial" panose="020B0604020202020204" pitchFamily="34" charset="0"/>
              </a:rPr>
              <a:t>ruRoBERTa</a:t>
            </a:r>
            <a:r>
              <a:rPr lang="en-US" sz="1400" dirty="0">
                <a:solidFill>
                  <a:prstClr val="black"/>
                </a:solidFill>
                <a:latin typeface="Myriad pro"/>
                <a:cs typeface="Arial" panose="020B0604020202020204" pitchFamily="34" charset="0"/>
              </a:rPr>
              <a:t> </a:t>
            </a:r>
            <a:r>
              <a:rPr lang="ru-RU" sz="1400" dirty="0">
                <a:solidFill>
                  <a:prstClr val="black"/>
                </a:solidFill>
                <a:latin typeface="Myriad pro"/>
                <a:cs typeface="Arial" panose="020B0604020202020204" pitchFamily="34" charset="0"/>
              </a:rPr>
              <a:t>и </a:t>
            </a:r>
            <a:r>
              <a:rPr lang="en-US" sz="1400" dirty="0" err="1">
                <a:solidFill>
                  <a:prstClr val="black"/>
                </a:solidFill>
                <a:latin typeface="Myriad pro"/>
                <a:cs typeface="Arial" panose="020B0604020202020204" pitchFamily="34" charset="0"/>
              </a:rPr>
              <a:t>ParaPhrase</a:t>
            </a:r>
            <a:r>
              <a:rPr lang="en-US" sz="1400" dirty="0">
                <a:solidFill>
                  <a:prstClr val="black"/>
                </a:solidFill>
                <a:latin typeface="Myriad pro"/>
                <a:cs typeface="Arial" panose="020B0604020202020204" pitchFamily="34" charset="0"/>
              </a:rPr>
              <a:t>*</a:t>
            </a:r>
            <a:endParaRPr lang="ru-RU" sz="1400" dirty="0"/>
          </a:p>
        </p:txBody>
      </p:sp>
      <p:sp>
        <p:nvSpPr>
          <p:cNvPr id="89" name="TextBox 88">
            <a:extLst>
              <a:ext uri="{FF2B5EF4-FFF2-40B4-BE49-F238E27FC236}">
                <a16:creationId xmlns:a16="http://schemas.microsoft.com/office/drawing/2014/main" id="{1B5C409A-FEFB-38E6-9696-01A4DCDE9FF2}"/>
              </a:ext>
            </a:extLst>
          </p:cNvPr>
          <p:cNvSpPr txBox="1"/>
          <p:nvPr/>
        </p:nvSpPr>
        <p:spPr>
          <a:xfrm>
            <a:off x="9354458" y="5002670"/>
            <a:ext cx="2538004" cy="738664"/>
          </a:xfrm>
          <a:prstGeom prst="rect">
            <a:avLst/>
          </a:prstGeom>
          <a:noFill/>
        </p:spPr>
        <p:txBody>
          <a:bodyPr wrap="square">
            <a:spAutoFit/>
          </a:bodyPr>
          <a:lstStyle/>
          <a:p>
            <a:r>
              <a:rPr lang="ru-RU" sz="1400" dirty="0">
                <a:latin typeface="Myriad pro"/>
              </a:rPr>
              <a:t>В терминах метрики </a:t>
            </a:r>
            <a:r>
              <a:rPr lang="en-US" sz="1400" b="1" dirty="0">
                <a:latin typeface="Myriad pro"/>
              </a:rPr>
              <a:t>ROC AUC (One vs Rest)</a:t>
            </a:r>
            <a:br>
              <a:rPr lang="en-US" sz="1400" dirty="0"/>
            </a:br>
            <a:endParaRPr lang="ru-RU" sz="1400" i="1" dirty="0">
              <a:solidFill>
                <a:schemeClr val="bg1">
                  <a:lumMod val="65000"/>
                </a:schemeClr>
              </a:solidFill>
              <a:latin typeface="Myriad pro"/>
            </a:endParaRPr>
          </a:p>
        </p:txBody>
      </p:sp>
      <p:sp>
        <p:nvSpPr>
          <p:cNvPr id="94" name="TextBox 93">
            <a:extLst>
              <a:ext uri="{FF2B5EF4-FFF2-40B4-BE49-F238E27FC236}">
                <a16:creationId xmlns:a16="http://schemas.microsoft.com/office/drawing/2014/main" id="{BC600273-8E53-79D2-F772-7EDCE3F789CB}"/>
              </a:ext>
            </a:extLst>
          </p:cNvPr>
          <p:cNvSpPr txBox="1"/>
          <p:nvPr/>
        </p:nvSpPr>
        <p:spPr>
          <a:xfrm>
            <a:off x="677362" y="2397205"/>
            <a:ext cx="1742226" cy="307777"/>
          </a:xfrm>
          <a:prstGeom prst="rect">
            <a:avLst/>
          </a:prstGeom>
          <a:noFill/>
        </p:spPr>
        <p:txBody>
          <a:bodyPr wrap="square">
            <a:spAutoFit/>
          </a:bodyPr>
          <a:lstStyle/>
          <a:p>
            <a:pPr algn="ctr"/>
            <a:r>
              <a:rPr kumimoji="0" lang="ru-RU" sz="1400" b="0" i="0" u="none" strike="noStrike" kern="1200" cap="none" spc="0" normalizeH="0" baseline="0" noProof="0" dirty="0">
                <a:ln>
                  <a:noFill/>
                </a:ln>
                <a:solidFill>
                  <a:srgbClr val="3E61A0"/>
                </a:solidFill>
                <a:effectLst/>
                <a:uLnTx/>
                <a:uFillTx/>
                <a:latin typeface="Myriad pro"/>
                <a:ea typeface="+mn-ea"/>
                <a:cs typeface="Arial" panose="020B0604020202020204" pitchFamily="34" charset="0"/>
              </a:rPr>
              <a:t>Описание </a:t>
            </a:r>
            <a:r>
              <a:rPr kumimoji="0" lang="ru-RU" sz="1400" b="0" i="0" u="none" strike="noStrike" kern="1200" cap="none" spc="0" normalizeH="0" baseline="0" noProof="0" dirty="0" err="1">
                <a:ln>
                  <a:noFill/>
                </a:ln>
                <a:solidFill>
                  <a:srgbClr val="3E61A0"/>
                </a:solidFill>
                <a:effectLst/>
                <a:uLnTx/>
                <a:uFillTx/>
                <a:latin typeface="Myriad pro"/>
                <a:ea typeface="+mn-ea"/>
                <a:cs typeface="Arial" panose="020B0604020202020204" pitchFamily="34" charset="0"/>
              </a:rPr>
              <a:t>датасета</a:t>
            </a:r>
            <a:endParaRPr lang="ru-RU" sz="1400" dirty="0">
              <a:solidFill>
                <a:srgbClr val="3E61A0"/>
              </a:solidFill>
            </a:endParaRPr>
          </a:p>
        </p:txBody>
      </p:sp>
      <p:cxnSp>
        <p:nvCxnSpPr>
          <p:cNvPr id="101" name="Прямая соединительная линия 100">
            <a:extLst>
              <a:ext uri="{FF2B5EF4-FFF2-40B4-BE49-F238E27FC236}">
                <a16:creationId xmlns:a16="http://schemas.microsoft.com/office/drawing/2014/main" id="{95324842-A2D3-2317-746B-83CC66DE1CBA}"/>
              </a:ext>
            </a:extLst>
          </p:cNvPr>
          <p:cNvCxnSpPr/>
          <p:nvPr/>
        </p:nvCxnSpPr>
        <p:spPr>
          <a:xfrm>
            <a:off x="331251" y="4521812"/>
            <a:ext cx="2388870" cy="0"/>
          </a:xfrm>
          <a:prstGeom prst="line">
            <a:avLst/>
          </a:prstGeom>
          <a:ln w="1905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EA0BBF1-68C0-D845-C570-C6F981BDB525}"/>
              </a:ext>
            </a:extLst>
          </p:cNvPr>
          <p:cNvSpPr txBox="1"/>
          <p:nvPr/>
        </p:nvSpPr>
        <p:spPr>
          <a:xfrm>
            <a:off x="466458" y="4585088"/>
            <a:ext cx="2049056" cy="307777"/>
          </a:xfrm>
          <a:prstGeom prst="rect">
            <a:avLst/>
          </a:prstGeom>
          <a:noFill/>
        </p:spPr>
        <p:txBody>
          <a:bodyPr wrap="square">
            <a:spAutoFit/>
          </a:bodyPr>
          <a:lstStyle/>
          <a:p>
            <a:pPr algn="ctr"/>
            <a:r>
              <a:rPr kumimoji="0" lang="ru-RU" sz="1400" i="0" u="none" strike="noStrike" kern="1200" cap="none" spc="0" normalizeH="0" baseline="0" noProof="0" dirty="0">
                <a:ln>
                  <a:noFill/>
                </a:ln>
                <a:solidFill>
                  <a:srgbClr val="3E61A0"/>
                </a:solidFill>
                <a:effectLst/>
                <a:uLnTx/>
                <a:uFillTx/>
                <a:latin typeface="Myriad pro"/>
                <a:ea typeface="+mn-ea"/>
                <a:cs typeface="Arial" panose="020B0604020202020204" pitchFamily="34" charset="0"/>
              </a:rPr>
              <a:t>Итого</a:t>
            </a:r>
            <a:endParaRPr lang="ru-RU" sz="1400" dirty="0">
              <a:solidFill>
                <a:srgbClr val="3E61A0"/>
              </a:solidFill>
            </a:endParaRPr>
          </a:p>
        </p:txBody>
      </p:sp>
      <p:sp>
        <p:nvSpPr>
          <p:cNvPr id="109" name="Овал 108">
            <a:extLst>
              <a:ext uri="{FF2B5EF4-FFF2-40B4-BE49-F238E27FC236}">
                <a16:creationId xmlns:a16="http://schemas.microsoft.com/office/drawing/2014/main" id="{8721092E-1A95-126B-6E36-9441D4EB019A}"/>
              </a:ext>
            </a:extLst>
          </p:cNvPr>
          <p:cNvSpPr/>
          <p:nvPr/>
        </p:nvSpPr>
        <p:spPr>
          <a:xfrm>
            <a:off x="3404126" y="4900427"/>
            <a:ext cx="501868" cy="501868"/>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TextBox 110">
            <a:extLst>
              <a:ext uri="{FF2B5EF4-FFF2-40B4-BE49-F238E27FC236}">
                <a16:creationId xmlns:a16="http://schemas.microsoft.com/office/drawing/2014/main" id="{ABE813F2-8CB9-7A56-5EA1-7034C25FE023}"/>
              </a:ext>
            </a:extLst>
          </p:cNvPr>
          <p:cNvSpPr txBox="1"/>
          <p:nvPr/>
        </p:nvSpPr>
        <p:spPr>
          <a:xfrm>
            <a:off x="4054517" y="4845350"/>
            <a:ext cx="1875425" cy="954107"/>
          </a:xfrm>
          <a:prstGeom prst="rect">
            <a:avLst/>
          </a:prstGeom>
          <a:noFill/>
        </p:spPr>
        <p:txBody>
          <a:bodyPr wrap="square">
            <a:spAutoFit/>
          </a:bodyPr>
          <a:lstStyle/>
          <a:p>
            <a:r>
              <a:rPr lang="ru-RU" sz="1400" dirty="0">
                <a:solidFill>
                  <a:prstClr val="black"/>
                </a:solidFill>
                <a:latin typeface="Myriad pro"/>
                <a:cs typeface="Arial" panose="020B0604020202020204" pitchFamily="34" charset="0"/>
              </a:rPr>
              <a:t>Использование</a:t>
            </a:r>
            <a:r>
              <a:rPr lang="en-US" sz="1400" dirty="0">
                <a:solidFill>
                  <a:prstClr val="black"/>
                </a:solidFill>
                <a:latin typeface="Myriad pro"/>
                <a:cs typeface="Arial" panose="020B0604020202020204" pitchFamily="34" charset="0"/>
              </a:rPr>
              <a:t> </a:t>
            </a:r>
            <a:r>
              <a:rPr lang="en-US" sz="1400" dirty="0" err="1">
                <a:solidFill>
                  <a:prstClr val="black"/>
                </a:solidFill>
                <a:latin typeface="Myriad pro"/>
                <a:cs typeface="Arial" panose="020B0604020202020204" pitchFamily="34" charset="0"/>
              </a:rPr>
              <a:t>XGBoost</a:t>
            </a:r>
            <a:r>
              <a:rPr lang="en-US" sz="1400" dirty="0">
                <a:solidFill>
                  <a:prstClr val="black"/>
                </a:solidFill>
                <a:latin typeface="Myriad pro"/>
                <a:cs typeface="Arial" panose="020B0604020202020204" pitchFamily="34" charset="0"/>
              </a:rPr>
              <a:t>,</a:t>
            </a:r>
            <a:r>
              <a:rPr lang="ru-RU" sz="1400" dirty="0">
                <a:solidFill>
                  <a:prstClr val="black"/>
                </a:solidFill>
                <a:latin typeface="Myriad pro"/>
                <a:cs typeface="Arial" panose="020B0604020202020204" pitchFamily="34" charset="0"/>
              </a:rPr>
              <a:t> </a:t>
            </a:r>
            <a:r>
              <a:rPr lang="en-US" sz="1400" dirty="0" err="1">
                <a:solidFill>
                  <a:prstClr val="black"/>
                </a:solidFill>
                <a:latin typeface="Myriad pro"/>
                <a:cs typeface="Arial" panose="020B0604020202020204" pitchFamily="34" charset="0"/>
              </a:rPr>
              <a:t>CatBoost</a:t>
            </a:r>
            <a:r>
              <a:rPr lang="en-US" sz="1400" dirty="0">
                <a:solidFill>
                  <a:prstClr val="black"/>
                </a:solidFill>
                <a:latin typeface="Myriad pro"/>
                <a:cs typeface="Arial" panose="020B0604020202020204" pitchFamily="34" charset="0"/>
              </a:rPr>
              <a:t> </a:t>
            </a:r>
            <a:r>
              <a:rPr lang="ru-RU" sz="1400" dirty="0">
                <a:solidFill>
                  <a:prstClr val="black"/>
                </a:solidFill>
                <a:latin typeface="Myriad pro"/>
                <a:cs typeface="Arial" panose="020B0604020202020204" pitchFamily="34" charset="0"/>
              </a:rPr>
              <a:t>на </a:t>
            </a:r>
            <a:r>
              <a:rPr lang="ru-RU" sz="1400" dirty="0" err="1">
                <a:solidFill>
                  <a:prstClr val="black"/>
                </a:solidFill>
                <a:latin typeface="Myriad pro"/>
                <a:cs typeface="Arial" panose="020B0604020202020204" pitchFamily="34" charset="0"/>
              </a:rPr>
              <a:t>эмбеддингах</a:t>
            </a:r>
            <a:r>
              <a:rPr lang="en-US" sz="1400" dirty="0">
                <a:solidFill>
                  <a:prstClr val="black"/>
                </a:solidFill>
                <a:latin typeface="Myriad pro"/>
                <a:cs typeface="Arial" panose="020B0604020202020204" pitchFamily="34" charset="0"/>
              </a:rPr>
              <a:t> </a:t>
            </a:r>
            <a:r>
              <a:rPr lang="ru-RU" sz="1400" dirty="0">
                <a:solidFill>
                  <a:prstClr val="black"/>
                </a:solidFill>
                <a:latin typeface="Myriad pro"/>
                <a:cs typeface="Arial" panose="020B0604020202020204" pitchFamily="34" charset="0"/>
              </a:rPr>
              <a:t>и их тюнинг</a:t>
            </a:r>
            <a:endParaRPr lang="ru-RU" sz="1400" dirty="0"/>
          </a:p>
        </p:txBody>
      </p:sp>
      <p:cxnSp>
        <p:nvCxnSpPr>
          <p:cNvPr id="121" name="Прямая соединительная линия 120">
            <a:extLst>
              <a:ext uri="{FF2B5EF4-FFF2-40B4-BE49-F238E27FC236}">
                <a16:creationId xmlns:a16="http://schemas.microsoft.com/office/drawing/2014/main" id="{0382CBAE-6DC3-9CC1-3766-BD03A72848D1}"/>
              </a:ext>
            </a:extLst>
          </p:cNvPr>
          <p:cNvCxnSpPr>
            <a:cxnSpLocks/>
          </p:cNvCxnSpPr>
          <p:nvPr/>
        </p:nvCxnSpPr>
        <p:spPr>
          <a:xfrm>
            <a:off x="6307859" y="3475066"/>
            <a:ext cx="2478968" cy="44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Равнобедренный треугольник 121">
            <a:extLst>
              <a:ext uri="{FF2B5EF4-FFF2-40B4-BE49-F238E27FC236}">
                <a16:creationId xmlns:a16="http://schemas.microsoft.com/office/drawing/2014/main" id="{2D6EC2D6-A49A-ADCA-14B4-3E9097457D3A}"/>
              </a:ext>
            </a:extLst>
          </p:cNvPr>
          <p:cNvSpPr/>
          <p:nvPr/>
        </p:nvSpPr>
        <p:spPr>
          <a:xfrm rot="10800000">
            <a:off x="6980005" y="3718562"/>
            <a:ext cx="1134675" cy="172775"/>
          </a:xfrm>
          <a:prstGeom prst="triangle">
            <a:avLst/>
          </a:prstGeom>
          <a:noFill/>
          <a:ln>
            <a:solidFill>
              <a:srgbClr val="244C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TextBox 122">
            <a:extLst>
              <a:ext uri="{FF2B5EF4-FFF2-40B4-BE49-F238E27FC236}">
                <a16:creationId xmlns:a16="http://schemas.microsoft.com/office/drawing/2014/main" id="{BE8CDD1C-0E63-F110-2A8A-8810B8C01930}"/>
              </a:ext>
            </a:extLst>
          </p:cNvPr>
          <p:cNvSpPr txBox="1"/>
          <p:nvPr/>
        </p:nvSpPr>
        <p:spPr>
          <a:xfrm>
            <a:off x="6670151" y="3964364"/>
            <a:ext cx="2186652" cy="2262158"/>
          </a:xfrm>
          <a:prstGeom prst="rect">
            <a:avLst/>
          </a:prstGeom>
          <a:noFill/>
        </p:spPr>
        <p:txBody>
          <a:bodyPr wrap="square">
            <a:spAutoFit/>
          </a:bodyPr>
          <a:lstStyle/>
          <a:p>
            <a:pPr>
              <a:spcAft>
                <a:spcPts val="600"/>
              </a:spcAft>
            </a:pPr>
            <a:r>
              <a:rPr lang="ru-RU" sz="1400" dirty="0">
                <a:solidFill>
                  <a:prstClr val="black"/>
                </a:solidFill>
                <a:latin typeface="Myriad pro"/>
                <a:cs typeface="Arial" panose="020B0604020202020204" pitchFamily="34" charset="0"/>
              </a:rPr>
              <a:t>Составили </a:t>
            </a:r>
            <a:r>
              <a:rPr lang="en-US" sz="1400" dirty="0">
                <a:solidFill>
                  <a:prstClr val="black"/>
                </a:solidFill>
                <a:latin typeface="Myriad pro"/>
                <a:cs typeface="Arial" panose="020B0604020202020204" pitchFamily="34" charset="0"/>
              </a:rPr>
              <a:t>baseline</a:t>
            </a:r>
            <a:endParaRPr lang="ru-RU" sz="1400" dirty="0">
              <a:solidFill>
                <a:prstClr val="black"/>
              </a:solidFill>
              <a:latin typeface="Myriad pro"/>
              <a:cs typeface="Arial" panose="020B0604020202020204" pitchFamily="34" charset="0"/>
            </a:endParaRPr>
          </a:p>
          <a:p>
            <a:pPr>
              <a:spcAft>
                <a:spcPts val="600"/>
              </a:spcAft>
            </a:pPr>
            <a:r>
              <a:rPr lang="ru-RU" sz="1400" dirty="0">
                <a:solidFill>
                  <a:prstClr val="black"/>
                </a:solidFill>
                <a:latin typeface="Myriad pro"/>
                <a:cs typeface="Arial" panose="020B0604020202020204" pitchFamily="34" charset="0"/>
              </a:rPr>
              <a:t>Улучшение за счёт различных </a:t>
            </a:r>
            <a:r>
              <a:rPr lang="ru-RU" sz="1400" dirty="0" err="1">
                <a:solidFill>
                  <a:prstClr val="black"/>
                </a:solidFill>
                <a:latin typeface="Myriad pro"/>
                <a:cs typeface="Arial" panose="020B0604020202020204" pitchFamily="34" charset="0"/>
              </a:rPr>
              <a:t>эмбеддингов</a:t>
            </a:r>
            <a:r>
              <a:rPr lang="ru-RU" sz="1400" dirty="0">
                <a:solidFill>
                  <a:prstClr val="black"/>
                </a:solidFill>
                <a:latin typeface="Myriad pro"/>
                <a:cs typeface="Arial" panose="020B0604020202020204" pitchFamily="34" charset="0"/>
              </a:rPr>
              <a:t> и предобработки</a:t>
            </a:r>
          </a:p>
          <a:p>
            <a:pPr>
              <a:spcAft>
                <a:spcPts val="600"/>
              </a:spcAft>
            </a:pPr>
            <a:r>
              <a:rPr lang="ru-RU" sz="1400" dirty="0">
                <a:solidFill>
                  <a:prstClr val="black"/>
                </a:solidFill>
                <a:latin typeface="Myriad pro"/>
                <a:cs typeface="Arial" panose="020B0604020202020204" pitchFamily="34" charset="0"/>
              </a:rPr>
              <a:t>Параллельно </a:t>
            </a:r>
            <a:r>
              <a:rPr lang="ru-RU" sz="1400" dirty="0" err="1">
                <a:solidFill>
                  <a:prstClr val="black"/>
                </a:solidFill>
                <a:latin typeface="Myriad pro"/>
                <a:cs typeface="Arial" panose="020B0604020202020204" pitchFamily="34" charset="0"/>
              </a:rPr>
              <a:t>файнтюнили</a:t>
            </a:r>
            <a:r>
              <a:rPr lang="ru-RU" sz="1400" dirty="0">
                <a:solidFill>
                  <a:prstClr val="black"/>
                </a:solidFill>
                <a:latin typeface="Myriad pro"/>
                <a:cs typeface="Arial" panose="020B0604020202020204" pitchFamily="34" charset="0"/>
              </a:rPr>
              <a:t>+ добавили слои на выход в </a:t>
            </a:r>
            <a:r>
              <a:rPr lang="en-US" sz="1400" dirty="0" err="1">
                <a:solidFill>
                  <a:prstClr val="black"/>
                </a:solidFill>
                <a:latin typeface="Myriad pro"/>
                <a:cs typeface="Arial" panose="020B0604020202020204" pitchFamily="34" charset="0"/>
              </a:rPr>
              <a:t>ruRoBERTa</a:t>
            </a:r>
            <a:endParaRPr lang="ru-RU" sz="1400" dirty="0">
              <a:solidFill>
                <a:prstClr val="black"/>
              </a:solidFill>
              <a:latin typeface="Myriad pro"/>
              <a:cs typeface="Arial" panose="020B0604020202020204" pitchFamily="34" charset="0"/>
            </a:endParaRPr>
          </a:p>
          <a:p>
            <a:endParaRPr lang="ru-RU" sz="1400" dirty="0"/>
          </a:p>
        </p:txBody>
      </p:sp>
      <p:sp>
        <p:nvSpPr>
          <p:cNvPr id="124" name="TextBox 123">
            <a:extLst>
              <a:ext uri="{FF2B5EF4-FFF2-40B4-BE49-F238E27FC236}">
                <a16:creationId xmlns:a16="http://schemas.microsoft.com/office/drawing/2014/main" id="{B89BD464-01E8-A6B9-F040-2B60B0436D30}"/>
              </a:ext>
            </a:extLst>
          </p:cNvPr>
          <p:cNvSpPr txBox="1"/>
          <p:nvPr/>
        </p:nvSpPr>
        <p:spPr>
          <a:xfrm>
            <a:off x="6296394" y="3844062"/>
            <a:ext cx="397921" cy="584775"/>
          </a:xfrm>
          <a:prstGeom prst="rect">
            <a:avLst/>
          </a:prstGeom>
          <a:noFill/>
        </p:spPr>
        <p:txBody>
          <a:bodyPr wrap="square" rtlCol="0">
            <a:spAutoFit/>
          </a:bodyPr>
          <a:lstStyle/>
          <a:p>
            <a:r>
              <a:rPr lang="ru-RU" sz="3200" b="1" dirty="0">
                <a:solidFill>
                  <a:schemeClr val="accent1">
                    <a:lumMod val="40000"/>
                    <a:lumOff val="60000"/>
                  </a:schemeClr>
                </a:solidFill>
              </a:rPr>
              <a:t>1</a:t>
            </a:r>
          </a:p>
        </p:txBody>
      </p:sp>
      <p:sp>
        <p:nvSpPr>
          <p:cNvPr id="125" name="TextBox 124">
            <a:extLst>
              <a:ext uri="{FF2B5EF4-FFF2-40B4-BE49-F238E27FC236}">
                <a16:creationId xmlns:a16="http://schemas.microsoft.com/office/drawing/2014/main" id="{DE7DFF86-EBD7-5021-63B6-98C07EBA8162}"/>
              </a:ext>
            </a:extLst>
          </p:cNvPr>
          <p:cNvSpPr txBox="1"/>
          <p:nvPr/>
        </p:nvSpPr>
        <p:spPr>
          <a:xfrm>
            <a:off x="6274396" y="4345979"/>
            <a:ext cx="475447" cy="584775"/>
          </a:xfrm>
          <a:prstGeom prst="rect">
            <a:avLst/>
          </a:prstGeom>
          <a:noFill/>
        </p:spPr>
        <p:txBody>
          <a:bodyPr wrap="square" rtlCol="0">
            <a:spAutoFit/>
          </a:bodyPr>
          <a:lstStyle/>
          <a:p>
            <a:r>
              <a:rPr lang="ru-RU" sz="3200" b="1" dirty="0">
                <a:solidFill>
                  <a:schemeClr val="accent1">
                    <a:lumMod val="40000"/>
                    <a:lumOff val="60000"/>
                  </a:schemeClr>
                </a:solidFill>
              </a:rPr>
              <a:t>2</a:t>
            </a:r>
          </a:p>
        </p:txBody>
      </p:sp>
      <p:sp>
        <p:nvSpPr>
          <p:cNvPr id="126" name="TextBox 125">
            <a:extLst>
              <a:ext uri="{FF2B5EF4-FFF2-40B4-BE49-F238E27FC236}">
                <a16:creationId xmlns:a16="http://schemas.microsoft.com/office/drawing/2014/main" id="{D2AB9C84-6716-24EF-C0F2-34BD201C115E}"/>
              </a:ext>
            </a:extLst>
          </p:cNvPr>
          <p:cNvSpPr txBox="1"/>
          <p:nvPr/>
        </p:nvSpPr>
        <p:spPr>
          <a:xfrm>
            <a:off x="6281678" y="4968791"/>
            <a:ext cx="475447" cy="584775"/>
          </a:xfrm>
          <a:prstGeom prst="rect">
            <a:avLst/>
          </a:prstGeom>
          <a:noFill/>
        </p:spPr>
        <p:txBody>
          <a:bodyPr wrap="square" rtlCol="0">
            <a:spAutoFit/>
          </a:bodyPr>
          <a:lstStyle/>
          <a:p>
            <a:r>
              <a:rPr lang="ru-RU" sz="3200" b="1" dirty="0">
                <a:solidFill>
                  <a:schemeClr val="accent1">
                    <a:lumMod val="40000"/>
                    <a:lumOff val="60000"/>
                  </a:schemeClr>
                </a:solidFill>
              </a:rPr>
              <a:t>3</a:t>
            </a:r>
          </a:p>
        </p:txBody>
      </p:sp>
      <p:pic>
        <p:nvPicPr>
          <p:cNvPr id="1026" name="Picture 2">
            <a:extLst>
              <a:ext uri="{FF2B5EF4-FFF2-40B4-BE49-F238E27FC236}">
                <a16:creationId xmlns:a16="http://schemas.microsoft.com/office/drawing/2014/main" id="{A7F217BC-0A07-44A4-9C98-6997A4E6F9E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6826" y="2607524"/>
            <a:ext cx="406961" cy="406961"/>
          </a:xfrm>
          <a:prstGeom prst="rect">
            <a:avLst/>
          </a:prstGeom>
          <a:noFill/>
          <a:ln>
            <a:noFill/>
          </a:ln>
        </p:spPr>
      </p:pic>
      <p:sp>
        <p:nvSpPr>
          <p:cNvPr id="82" name="TextBox 81">
            <a:extLst>
              <a:ext uri="{FF2B5EF4-FFF2-40B4-BE49-F238E27FC236}">
                <a16:creationId xmlns:a16="http://schemas.microsoft.com/office/drawing/2014/main" id="{4F4D4903-0669-4CA3-BD51-11692C59151D}"/>
              </a:ext>
            </a:extLst>
          </p:cNvPr>
          <p:cNvSpPr txBox="1"/>
          <p:nvPr/>
        </p:nvSpPr>
        <p:spPr>
          <a:xfrm>
            <a:off x="297012" y="2659146"/>
            <a:ext cx="2396944" cy="1754326"/>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Myriad pro"/>
              </a:rPr>
              <a:t>~</a:t>
            </a:r>
            <a:r>
              <a:rPr lang="ru-RU" sz="1200" dirty="0">
                <a:latin typeface="Myriad pro"/>
              </a:rPr>
              <a:t>19 тысяч предложений, размеченных студентами</a:t>
            </a:r>
          </a:p>
          <a:p>
            <a:pPr marL="285750" indent="-285750">
              <a:buFont typeface="Arial" panose="020B0604020202020204" pitchFamily="34" charset="0"/>
              <a:buChar char="•"/>
            </a:pPr>
            <a:r>
              <a:rPr lang="ru-RU" sz="1200" dirty="0">
                <a:latin typeface="Myriad pro"/>
              </a:rPr>
              <a:t>1 из 4 категорий, либо её отсутствие</a:t>
            </a:r>
          </a:p>
          <a:p>
            <a:pPr marL="285750" indent="-285750">
              <a:buFont typeface="Arial" panose="020B0604020202020204" pitchFamily="34" charset="0"/>
              <a:buChar char="•"/>
            </a:pPr>
            <a:r>
              <a:rPr lang="ru-RU" sz="1200" dirty="0">
                <a:latin typeface="Myriad pro"/>
              </a:rPr>
              <a:t>Этичность</a:t>
            </a:r>
            <a:r>
              <a:rPr lang="en-US" sz="1200" dirty="0">
                <a:latin typeface="Myriad pro"/>
              </a:rPr>
              <a:t>: +, ?, -</a:t>
            </a:r>
          </a:p>
          <a:p>
            <a:pPr marL="285750" indent="-285750">
              <a:buFont typeface="Arial" panose="020B0604020202020204" pitchFamily="34" charset="0"/>
              <a:buChar char="•"/>
            </a:pPr>
            <a:r>
              <a:rPr lang="ru-RU" sz="1200" dirty="0">
                <a:latin typeface="Myriad pro"/>
              </a:rPr>
              <a:t>Кроме текста есть доп. фичи</a:t>
            </a:r>
            <a:r>
              <a:rPr lang="en-US" sz="1200" dirty="0">
                <a:latin typeface="Myriad pro"/>
              </a:rPr>
              <a:t>: </a:t>
            </a:r>
            <a:r>
              <a:rPr lang="ru-RU" sz="1200" dirty="0">
                <a:latin typeface="Myriad pro"/>
              </a:rPr>
              <a:t>год и рейтинг отзыва</a:t>
            </a:r>
          </a:p>
          <a:p>
            <a:pPr marL="285750" indent="-285750">
              <a:buFont typeface="Arial" panose="020B0604020202020204" pitchFamily="34" charset="0"/>
              <a:buChar char="•"/>
            </a:pPr>
            <a:r>
              <a:rPr lang="ru-RU" sz="1200" dirty="0" err="1">
                <a:latin typeface="Myriad pro"/>
              </a:rPr>
              <a:t>Домейн</a:t>
            </a:r>
            <a:r>
              <a:rPr lang="en-US" sz="1200" dirty="0">
                <a:latin typeface="Myriad pro"/>
              </a:rPr>
              <a:t>: </a:t>
            </a:r>
            <a:r>
              <a:rPr lang="ru-RU" sz="1200" dirty="0">
                <a:latin typeface="Myriad pro"/>
              </a:rPr>
              <a:t>отзывы о банках с сайта </a:t>
            </a:r>
            <a:r>
              <a:rPr lang="ru-RU" sz="1200" dirty="0" err="1">
                <a:latin typeface="Myriad pro"/>
              </a:rPr>
              <a:t>Банки.ру</a:t>
            </a:r>
            <a:endParaRPr lang="ru-RU" sz="1200" dirty="0">
              <a:latin typeface="Myriad pro"/>
            </a:endParaRPr>
          </a:p>
        </p:txBody>
      </p:sp>
      <p:sp>
        <p:nvSpPr>
          <p:cNvPr id="83" name="TextBox 82">
            <a:extLst>
              <a:ext uri="{FF2B5EF4-FFF2-40B4-BE49-F238E27FC236}">
                <a16:creationId xmlns:a16="http://schemas.microsoft.com/office/drawing/2014/main" id="{C5A042C5-7C0B-40F3-9FC4-8B9FDC932711}"/>
              </a:ext>
            </a:extLst>
          </p:cNvPr>
          <p:cNvSpPr txBox="1"/>
          <p:nvPr/>
        </p:nvSpPr>
        <p:spPr>
          <a:xfrm>
            <a:off x="278206" y="4861026"/>
            <a:ext cx="2396944" cy="830997"/>
          </a:xfrm>
          <a:prstGeom prst="rect">
            <a:avLst/>
          </a:prstGeom>
          <a:noFill/>
        </p:spPr>
        <p:txBody>
          <a:bodyPr wrap="square">
            <a:spAutoFit/>
          </a:bodyPr>
          <a:lstStyle/>
          <a:p>
            <a:pPr marL="285750" indent="-285750">
              <a:buFont typeface="Arial" panose="020B0604020202020204" pitchFamily="34" charset="0"/>
              <a:buChar char="•"/>
            </a:pPr>
            <a:r>
              <a:rPr lang="ru-RU" sz="1200" dirty="0">
                <a:latin typeface="Myriad pro"/>
              </a:rPr>
              <a:t>Задача </a:t>
            </a:r>
            <a:r>
              <a:rPr lang="en-US" sz="1200" dirty="0">
                <a:latin typeface="Myriad pro"/>
              </a:rPr>
              <a:t>NLP: </a:t>
            </a:r>
            <a:r>
              <a:rPr lang="ru-RU" sz="1200" dirty="0">
                <a:latin typeface="Myriad pro"/>
              </a:rPr>
              <a:t>отдельно классификация этичности (</a:t>
            </a:r>
            <a:r>
              <a:rPr lang="en-US" sz="1200" dirty="0">
                <a:latin typeface="Myriad pro"/>
              </a:rPr>
              <a:t>~</a:t>
            </a:r>
            <a:r>
              <a:rPr lang="ru-RU" sz="1200" dirty="0">
                <a:latin typeface="Myriad pro"/>
              </a:rPr>
              <a:t>тональность) и одной из категорий</a:t>
            </a:r>
          </a:p>
        </p:txBody>
      </p:sp>
      <p:pic>
        <p:nvPicPr>
          <p:cNvPr id="1028" name="Picture 4">
            <a:extLst>
              <a:ext uri="{FF2B5EF4-FFF2-40B4-BE49-F238E27FC236}">
                <a16:creationId xmlns:a16="http://schemas.microsoft.com/office/drawing/2014/main" id="{D04118DB-130A-49EB-849B-444034C0E40B}"/>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99093" y="4960195"/>
            <a:ext cx="535108" cy="5351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86E7F3-D2ED-4CD7-B3B2-0210CE05D416}"/>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6037" y="3332060"/>
            <a:ext cx="454528" cy="4545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DDB09E0-09CE-495D-A831-080DA3BC4354}"/>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9907" y="4153910"/>
            <a:ext cx="444507" cy="4445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est free icon">
            <a:extLst>
              <a:ext uri="{FF2B5EF4-FFF2-40B4-BE49-F238E27FC236}">
                <a16:creationId xmlns:a16="http://schemas.microsoft.com/office/drawing/2014/main" id="{1515506A-BDA7-4FAA-99C7-B3B271AF0C3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29772" y="2619873"/>
            <a:ext cx="482935" cy="48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77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a:t>
            </a:r>
            <a:r>
              <a:rPr lang="en-US" b="1" dirty="0">
                <a:latin typeface="Myriad pro"/>
              </a:rPr>
              <a:t>2</a:t>
            </a:r>
            <a:endParaRPr lang="ru-RU" b="1" dirty="0">
              <a:latin typeface="Myriad pro"/>
            </a:endParaRP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https://jalammar.github.io/illustrated-bert/</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279400" y="655476"/>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Как работает </a:t>
            </a:r>
            <a:r>
              <a:rPr lang="en-US" sz="2400" dirty="0" err="1">
                <a:solidFill>
                  <a:srgbClr val="253587"/>
                </a:solidFill>
                <a:latin typeface="Myriad pro"/>
                <a:cs typeface="Arial" panose="020B0604020202020204" pitchFamily="34" charset="0"/>
              </a:rPr>
              <a:t>TransferLearning</a:t>
            </a:r>
            <a:endParaRPr lang="ru-RU" sz="2000" dirty="0">
              <a:latin typeface="Myriad pro"/>
              <a:cs typeface="Arial" panose="020B0604020202020204" pitchFamily="34" charset="0"/>
            </a:endParaRPr>
          </a:p>
        </p:txBody>
      </p:sp>
      <p:pic>
        <p:nvPicPr>
          <p:cNvPr id="1026" name="Picture 2">
            <a:extLst>
              <a:ext uri="{FF2B5EF4-FFF2-40B4-BE49-F238E27FC236}">
                <a16:creationId xmlns:a16="http://schemas.microsoft.com/office/drawing/2014/main" id="{08B6892A-3A11-46A2-9578-F48764872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582147"/>
            <a:ext cx="7549490" cy="48367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7D4BCC-A15A-4A85-B368-057F7358A004}"/>
              </a:ext>
            </a:extLst>
          </p:cNvPr>
          <p:cNvSpPr txBox="1"/>
          <p:nvPr/>
        </p:nvSpPr>
        <p:spPr>
          <a:xfrm>
            <a:off x="6412675" y="2101454"/>
            <a:ext cx="5124202" cy="3139321"/>
          </a:xfrm>
          <a:prstGeom prst="rect">
            <a:avLst/>
          </a:prstGeom>
          <a:noFill/>
        </p:spPr>
        <p:txBody>
          <a:bodyPr wrap="square">
            <a:spAutoFit/>
          </a:bodyPr>
          <a:lstStyle/>
          <a:p>
            <a:pPr marL="285750" indent="-285750">
              <a:buFont typeface="Arial" panose="020B0604020202020204" pitchFamily="34" charset="0"/>
              <a:buChar char="•"/>
            </a:pPr>
            <a:r>
              <a:rPr lang="ru-RU" dirty="0">
                <a:solidFill>
                  <a:prstClr val="black"/>
                </a:solidFill>
                <a:latin typeface="Myriad pro"/>
                <a:cs typeface="Arial" panose="020B0604020202020204" pitchFamily="34" charset="0"/>
              </a:rPr>
              <a:t>Берём </a:t>
            </a:r>
            <a:r>
              <a:rPr lang="ru-RU" b="1" dirty="0">
                <a:solidFill>
                  <a:prstClr val="black"/>
                </a:solidFill>
                <a:latin typeface="Myriad pro"/>
                <a:cs typeface="Arial" panose="020B0604020202020204" pitchFamily="34" charset="0"/>
              </a:rPr>
              <a:t>большое</a:t>
            </a:r>
            <a:r>
              <a:rPr lang="ru-RU" dirty="0">
                <a:solidFill>
                  <a:prstClr val="black"/>
                </a:solidFill>
                <a:latin typeface="Myriad pro"/>
                <a:cs typeface="Arial" panose="020B0604020202020204" pitchFamily="34" charset="0"/>
              </a:rPr>
              <a:t> тело, </a:t>
            </a:r>
            <a:r>
              <a:rPr lang="ru-RU" b="1" dirty="0" err="1">
                <a:solidFill>
                  <a:prstClr val="black"/>
                </a:solidFill>
                <a:latin typeface="Myriad pro"/>
                <a:cs typeface="Arial" panose="020B0604020202020204" pitchFamily="34" charset="0"/>
              </a:rPr>
              <a:t>предобученное</a:t>
            </a:r>
            <a:r>
              <a:rPr lang="ru-RU" dirty="0">
                <a:solidFill>
                  <a:prstClr val="black"/>
                </a:solidFill>
                <a:latin typeface="Myriad pro"/>
                <a:cs typeface="Arial" panose="020B0604020202020204" pitchFamily="34" charset="0"/>
              </a:rPr>
              <a:t> на огромном корпусе русских текстов.</a:t>
            </a:r>
          </a:p>
          <a:p>
            <a:pPr marL="285750" indent="-285750">
              <a:buFont typeface="Arial" panose="020B0604020202020204" pitchFamily="34" charset="0"/>
              <a:buChar char="•"/>
            </a:pPr>
            <a:endParaRPr lang="ru-RU"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r>
              <a:rPr lang="ru-RU" b="1" dirty="0" err="1">
                <a:solidFill>
                  <a:prstClr val="black"/>
                </a:solidFill>
                <a:latin typeface="Myriad pro"/>
                <a:cs typeface="Arial" panose="020B0604020202020204" pitchFamily="34" charset="0"/>
              </a:rPr>
              <a:t>Дообучаем</a:t>
            </a:r>
            <a:r>
              <a:rPr lang="ru-RU" dirty="0">
                <a:solidFill>
                  <a:prstClr val="black"/>
                </a:solidFill>
                <a:latin typeface="Myriad pro"/>
                <a:cs typeface="Arial" panose="020B0604020202020204" pitchFamily="34" charset="0"/>
              </a:rPr>
              <a:t> её на нашей задаче (</a:t>
            </a:r>
            <a:r>
              <a:rPr lang="ru-RU" dirty="0" err="1">
                <a:solidFill>
                  <a:prstClr val="black"/>
                </a:solidFill>
                <a:latin typeface="Myriad pro"/>
                <a:cs typeface="Arial" panose="020B0604020202020204" pitchFamily="34" charset="0"/>
              </a:rPr>
              <a:t>файнтюнинг</a:t>
            </a:r>
            <a:r>
              <a:rPr lang="ru-RU" dirty="0">
                <a:solidFill>
                  <a:prstClr val="black"/>
                </a:solidFill>
                <a:latin typeface="Myriad pro"/>
                <a:cs typeface="Arial" panose="020B0604020202020204" pitchFamily="34" charset="0"/>
              </a:rPr>
              <a:t>) с добавлением на выход линейных слоев. </a:t>
            </a:r>
          </a:p>
          <a:p>
            <a:pPr marL="285750" indent="-285750">
              <a:buFont typeface="Arial" panose="020B0604020202020204" pitchFamily="34" charset="0"/>
              <a:buChar char="•"/>
            </a:pPr>
            <a:endParaRPr lang="ru-RU"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r>
              <a:rPr lang="ru-RU" dirty="0">
                <a:solidFill>
                  <a:prstClr val="black"/>
                </a:solidFill>
                <a:latin typeface="Myriad pro"/>
                <a:cs typeface="Arial" panose="020B0604020202020204" pitchFamily="34" charset="0"/>
              </a:rPr>
              <a:t>Далее можно получить из неё </a:t>
            </a:r>
            <a:r>
              <a:rPr lang="ru-RU" b="1" dirty="0" err="1">
                <a:solidFill>
                  <a:prstClr val="black"/>
                </a:solidFill>
                <a:latin typeface="Myriad pro"/>
                <a:cs typeface="Arial" panose="020B0604020202020204" pitchFamily="34" charset="0"/>
              </a:rPr>
              <a:t>эмбеддинги</a:t>
            </a:r>
            <a:r>
              <a:rPr lang="ru-RU" dirty="0">
                <a:solidFill>
                  <a:prstClr val="black"/>
                </a:solidFill>
                <a:latin typeface="Myriad pro"/>
                <a:cs typeface="Arial" panose="020B0604020202020204" pitchFamily="34" charset="0"/>
              </a:rPr>
              <a:t> и использовать в </a:t>
            </a:r>
            <a:r>
              <a:rPr lang="en-US" dirty="0" err="1">
                <a:solidFill>
                  <a:prstClr val="black"/>
                </a:solidFill>
                <a:latin typeface="Myriad pro"/>
                <a:cs typeface="Arial" panose="020B0604020202020204" pitchFamily="34" charset="0"/>
              </a:rPr>
              <a:t>XGBoost</a:t>
            </a:r>
            <a:r>
              <a:rPr lang="en-US" dirty="0">
                <a:solidFill>
                  <a:prstClr val="black"/>
                </a:solidFill>
                <a:latin typeface="Myriad pro"/>
                <a:cs typeface="Arial" panose="020B0604020202020204" pitchFamily="34" charset="0"/>
              </a:rPr>
              <a:t>, </a:t>
            </a:r>
            <a:r>
              <a:rPr lang="en-US" dirty="0" err="1">
                <a:solidFill>
                  <a:prstClr val="black"/>
                </a:solidFill>
                <a:latin typeface="Myriad pro"/>
                <a:cs typeface="Arial" panose="020B0604020202020204" pitchFamily="34" charset="0"/>
              </a:rPr>
              <a:t>CatBoost</a:t>
            </a:r>
            <a:r>
              <a:rPr lang="ru-RU" dirty="0">
                <a:solidFill>
                  <a:prstClr val="black"/>
                </a:solidFill>
                <a:latin typeface="Myriad pro"/>
                <a:cs typeface="Arial" panose="020B0604020202020204" pitchFamily="34" charset="0"/>
              </a:rPr>
              <a:t> для </a:t>
            </a:r>
            <a:r>
              <a:rPr lang="en-US" dirty="0">
                <a:solidFill>
                  <a:prstClr val="black"/>
                </a:solidFill>
                <a:latin typeface="Myriad pro"/>
                <a:cs typeface="Arial" panose="020B0604020202020204" pitchFamily="34" charset="0"/>
              </a:rPr>
              <a:t>multilabel </a:t>
            </a:r>
            <a:r>
              <a:rPr lang="ru-RU" dirty="0">
                <a:solidFill>
                  <a:prstClr val="black"/>
                </a:solidFill>
                <a:latin typeface="Myriad pro"/>
                <a:cs typeface="Arial" panose="020B0604020202020204" pitchFamily="34" charset="0"/>
              </a:rPr>
              <a:t>классификации</a:t>
            </a:r>
            <a:r>
              <a:rPr lang="en-US" dirty="0">
                <a:solidFill>
                  <a:prstClr val="black"/>
                </a:solidFill>
                <a:latin typeface="Myriad pro"/>
                <a:cs typeface="Arial" panose="020B0604020202020204" pitchFamily="34" charset="0"/>
              </a:rPr>
              <a:t> </a:t>
            </a:r>
            <a:r>
              <a:rPr lang="ru-RU" dirty="0">
                <a:solidFill>
                  <a:prstClr val="black"/>
                </a:solidFill>
                <a:latin typeface="Myriad pro"/>
                <a:cs typeface="Arial" panose="020B0604020202020204" pitchFamily="34" charset="0"/>
              </a:rPr>
              <a:t>или использовать для других задач</a:t>
            </a:r>
            <a:endParaRPr lang="ru-RU" dirty="0"/>
          </a:p>
        </p:txBody>
      </p:sp>
    </p:spTree>
    <p:extLst>
      <p:ext uri="{BB962C8B-B14F-4D97-AF65-F5344CB8AC3E}">
        <p14:creationId xmlns:p14="http://schemas.microsoft.com/office/powerpoint/2010/main" val="764952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03</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https://habr.com/ru/companies/sberbank/articles/567776/</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Описание языковой модели и </a:t>
            </a:r>
            <a:r>
              <a:rPr lang="en-US" sz="2400" dirty="0" err="1">
                <a:solidFill>
                  <a:srgbClr val="253587"/>
                </a:solidFill>
                <a:latin typeface="Myriad pro"/>
                <a:cs typeface="Arial" panose="020B0604020202020204" pitchFamily="34" charset="0"/>
              </a:rPr>
              <a:t>RussianSuperGLUE</a:t>
            </a:r>
            <a:r>
              <a:rPr lang="en-US" sz="2400" dirty="0">
                <a:solidFill>
                  <a:srgbClr val="253587"/>
                </a:solidFill>
                <a:latin typeface="Myriad pro"/>
                <a:cs typeface="Arial" panose="020B0604020202020204" pitchFamily="34" charset="0"/>
              </a:rPr>
              <a:t> </a:t>
            </a:r>
            <a:r>
              <a:rPr lang="ru-RU" sz="2400" dirty="0">
                <a:solidFill>
                  <a:srgbClr val="253587"/>
                </a:solidFill>
                <a:latin typeface="Myriad pro"/>
                <a:cs typeface="Arial" panose="020B0604020202020204" pitchFamily="34" charset="0"/>
              </a:rPr>
              <a:t>как бенчмарк</a:t>
            </a:r>
            <a:endParaRPr lang="ru-RU" sz="2000" dirty="0">
              <a:latin typeface="Myriad pro"/>
              <a:cs typeface="Arial" panose="020B0604020202020204" pitchFamily="34" charset="0"/>
            </a:endParaRPr>
          </a:p>
        </p:txBody>
      </p:sp>
      <p:pic>
        <p:nvPicPr>
          <p:cNvPr id="8" name="Рисунок 7">
            <a:extLst>
              <a:ext uri="{FF2B5EF4-FFF2-40B4-BE49-F238E27FC236}">
                <a16:creationId xmlns:a16="http://schemas.microsoft.com/office/drawing/2014/main" id="{A4D0CD38-0ED2-4FF7-906D-B928359EFCEA}"/>
              </a:ext>
            </a:extLst>
          </p:cNvPr>
          <p:cNvPicPr>
            <a:picLocks noChangeAspect="1"/>
          </p:cNvPicPr>
          <p:nvPr/>
        </p:nvPicPr>
        <p:blipFill>
          <a:blip r:embed="rId2"/>
          <a:stretch>
            <a:fillRect/>
          </a:stretch>
        </p:blipFill>
        <p:spPr>
          <a:xfrm>
            <a:off x="279400" y="1436253"/>
            <a:ext cx="7136530" cy="4461927"/>
          </a:xfrm>
          <a:prstGeom prst="rect">
            <a:avLst/>
          </a:prstGeom>
        </p:spPr>
      </p:pic>
      <p:graphicFrame>
        <p:nvGraphicFramePr>
          <p:cNvPr id="37" name="Таблица 36">
            <a:extLst>
              <a:ext uri="{FF2B5EF4-FFF2-40B4-BE49-F238E27FC236}">
                <a16:creationId xmlns:a16="http://schemas.microsoft.com/office/drawing/2014/main" id="{F67F002A-64D9-4D97-80B0-7955AC9CFDB2}"/>
              </a:ext>
            </a:extLst>
          </p:cNvPr>
          <p:cNvGraphicFramePr>
            <a:graphicFrameLocks noGrp="1"/>
          </p:cNvGraphicFramePr>
          <p:nvPr>
            <p:extLst>
              <p:ext uri="{D42A27DB-BD31-4B8C-83A1-F6EECF244321}">
                <p14:modId xmlns:p14="http://schemas.microsoft.com/office/powerpoint/2010/main" val="304247844"/>
              </p:ext>
            </p:extLst>
          </p:nvPr>
        </p:nvGraphicFramePr>
        <p:xfrm>
          <a:off x="7622910" y="1509718"/>
          <a:ext cx="1850874" cy="4388462"/>
        </p:xfrm>
        <a:graphic>
          <a:graphicData uri="http://schemas.openxmlformats.org/drawingml/2006/table">
            <a:tbl>
              <a:tblPr/>
              <a:tblGrid>
                <a:gridCol w="1067295">
                  <a:extLst>
                    <a:ext uri="{9D8B030D-6E8A-4147-A177-3AD203B41FA5}">
                      <a16:colId xmlns:a16="http://schemas.microsoft.com/office/drawing/2014/main" val="3541589682"/>
                    </a:ext>
                  </a:extLst>
                </a:gridCol>
                <a:gridCol w="783579">
                  <a:extLst>
                    <a:ext uri="{9D8B030D-6E8A-4147-A177-3AD203B41FA5}">
                      <a16:colId xmlns:a16="http://schemas.microsoft.com/office/drawing/2014/main" val="1117750003"/>
                    </a:ext>
                  </a:extLst>
                </a:gridCol>
              </a:tblGrid>
              <a:tr h="273054">
                <a:tc>
                  <a:txBody>
                    <a:bodyPr/>
                    <a:lstStyle/>
                    <a:p>
                      <a:pPr algn="ctr" rtl="0" fontAlgn="b"/>
                      <a:r>
                        <a:rPr lang="ru-RU" sz="1200" b="1" i="0" u="none" strike="noStrike">
                          <a:solidFill>
                            <a:srgbClr val="000000"/>
                          </a:solidFill>
                          <a:effectLst/>
                          <a:latin typeface="Myriad pro"/>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ru-RU" sz="1200" b="0" i="0" u="none" strike="noStrike" dirty="0">
                          <a:solidFill>
                            <a:srgbClr val="000000"/>
                          </a:solidFill>
                          <a:effectLst/>
                          <a:latin typeface="Myriad pro"/>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209583"/>
                  </a:ext>
                </a:extLst>
              </a:tr>
              <a:tr h="620998">
                <a:tc>
                  <a:txBody>
                    <a:bodyPr/>
                    <a:lstStyle/>
                    <a:p>
                      <a:pPr algn="ctr" rtl="0" fontAlgn="b"/>
                      <a:r>
                        <a:rPr lang="ru-RU" sz="1200" b="1" i="0" u="none" strike="noStrike">
                          <a:solidFill>
                            <a:srgbClr val="000000"/>
                          </a:solidFill>
                          <a:effectLst/>
                          <a:latin typeface="Myriad pro"/>
                        </a:rPr>
                        <a:t>Модель</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en-US" sz="1200" b="0" i="0" u="none" strike="noStrike" dirty="0" err="1">
                          <a:solidFill>
                            <a:srgbClr val="000000"/>
                          </a:solidFill>
                          <a:effectLst/>
                          <a:latin typeface="Myriad pro"/>
                        </a:rPr>
                        <a:t>ruRoBERTa</a:t>
                      </a:r>
                      <a:r>
                        <a:rPr lang="en-US" sz="1200" b="0" i="0" u="none" strike="noStrike" dirty="0">
                          <a:solidFill>
                            <a:srgbClr val="000000"/>
                          </a:solidFill>
                          <a:effectLst/>
                          <a:latin typeface="Myriad pro"/>
                        </a:rPr>
                        <a:t>-large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636289"/>
                  </a:ext>
                </a:extLst>
              </a:tr>
              <a:tr h="800840">
                <a:tc>
                  <a:txBody>
                    <a:bodyPr/>
                    <a:lstStyle/>
                    <a:p>
                      <a:pPr algn="ctr" rtl="0" fontAlgn="b"/>
                      <a:r>
                        <a:rPr lang="ru-RU" sz="1200" b="1" i="0" u="none" strike="noStrike" dirty="0">
                          <a:solidFill>
                            <a:srgbClr val="000000"/>
                          </a:solidFill>
                          <a:effectLst/>
                          <a:latin typeface="Myriad pro"/>
                        </a:rPr>
                        <a:t>Тип </a:t>
                      </a:r>
                      <a:r>
                        <a:rPr lang="ru-RU" sz="1200" b="1" i="0" u="none" strike="noStrike" dirty="0" err="1">
                          <a:solidFill>
                            <a:srgbClr val="000000"/>
                          </a:solidFill>
                          <a:effectLst/>
                          <a:latin typeface="Myriad pro"/>
                        </a:rPr>
                        <a:t>токенизатора</a:t>
                      </a:r>
                      <a:endParaRPr lang="ru-RU" sz="1200" b="1" i="0" u="none" strike="noStrike" dirty="0">
                        <a:solidFill>
                          <a:srgbClr val="000000"/>
                        </a:solidFill>
                        <a:effectLst/>
                        <a:latin typeface="Myriad pro"/>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en-US" sz="1200" b="0" i="0" u="none" strike="noStrike" dirty="0" err="1">
                          <a:solidFill>
                            <a:srgbClr val="000000"/>
                          </a:solidFill>
                          <a:effectLst/>
                          <a:latin typeface="Myriad pro"/>
                        </a:rPr>
                        <a:t>bbpe</a:t>
                      </a:r>
                      <a:endParaRPr lang="en-US" sz="1200" b="0" i="0" u="none" strike="noStrike" dirty="0">
                        <a:solidFill>
                          <a:srgbClr val="000000"/>
                        </a:solidFill>
                        <a:effectLst/>
                        <a:latin typeface="Myriad pro"/>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6310492"/>
                  </a:ext>
                </a:extLst>
              </a:tr>
              <a:tr h="827997">
                <a:tc>
                  <a:txBody>
                    <a:bodyPr/>
                    <a:lstStyle/>
                    <a:p>
                      <a:pPr algn="ctr" rtl="0" fontAlgn="b"/>
                      <a:r>
                        <a:rPr lang="ru-RU" sz="1200" b="1" i="0" u="none" strike="noStrike">
                          <a:solidFill>
                            <a:srgbClr val="000000"/>
                          </a:solidFill>
                          <a:effectLst/>
                          <a:latin typeface="Myriad pro"/>
                        </a:rPr>
                        <a:t>Размер словаря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ru-RU" sz="1200" b="0" i="0" u="none" strike="noStrike" dirty="0">
                          <a:solidFill>
                            <a:srgbClr val="000000"/>
                          </a:solidFill>
                          <a:effectLst/>
                          <a:latin typeface="Myriad pro"/>
                        </a:rPr>
                        <a:t>50 257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712062"/>
                  </a:ext>
                </a:extLst>
              </a:tr>
              <a:tr h="800840">
                <a:tc>
                  <a:txBody>
                    <a:bodyPr/>
                    <a:lstStyle/>
                    <a:p>
                      <a:pPr algn="ctr" rtl="0" fontAlgn="b"/>
                      <a:r>
                        <a:rPr lang="ru-RU" sz="1200" b="1" i="0" u="none" strike="noStrike">
                          <a:solidFill>
                            <a:srgbClr val="000000"/>
                          </a:solidFill>
                          <a:effectLst/>
                          <a:latin typeface="Myriad pro"/>
                        </a:rPr>
                        <a:t>Кол-во параметров</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ru-RU" sz="1200" b="0" i="0" u="none" strike="noStrike">
                          <a:solidFill>
                            <a:srgbClr val="000000"/>
                          </a:solidFill>
                          <a:effectLst/>
                          <a:latin typeface="Myriad pro"/>
                        </a:rPr>
                        <a:t>355 млн</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013149"/>
                  </a:ext>
                </a:extLst>
              </a:tr>
              <a:tr h="1064733">
                <a:tc>
                  <a:txBody>
                    <a:bodyPr/>
                    <a:lstStyle/>
                    <a:p>
                      <a:pPr algn="ctr" rtl="0" fontAlgn="b"/>
                      <a:r>
                        <a:rPr lang="ru-RU" sz="1200" b="1" i="0" u="none" strike="noStrike">
                          <a:solidFill>
                            <a:srgbClr val="000000"/>
                          </a:solidFill>
                          <a:effectLst/>
                          <a:latin typeface="Myriad pro"/>
                        </a:rPr>
                        <a:t>Объём обучающего корпуса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rtl="0" fontAlgn="b"/>
                      <a:r>
                        <a:rPr lang="en-US" sz="1200" b="0" i="0" u="none" strike="noStrike" dirty="0">
                          <a:solidFill>
                            <a:srgbClr val="000000"/>
                          </a:solidFill>
                          <a:effectLst/>
                          <a:latin typeface="Myriad pro"/>
                        </a:rPr>
                        <a:t>250 GB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478333"/>
                  </a:ext>
                </a:extLst>
              </a:tr>
            </a:tbl>
          </a:graphicData>
        </a:graphic>
      </p:graphicFrame>
      <p:sp>
        <p:nvSpPr>
          <p:cNvPr id="39" name="Прямоугольник: скругленные углы 38">
            <a:extLst>
              <a:ext uri="{FF2B5EF4-FFF2-40B4-BE49-F238E27FC236}">
                <a16:creationId xmlns:a16="http://schemas.microsoft.com/office/drawing/2014/main" id="{15BAC2F6-FBAD-4AA9-900F-0C996FA75601}"/>
              </a:ext>
            </a:extLst>
          </p:cNvPr>
          <p:cNvSpPr/>
          <p:nvPr/>
        </p:nvSpPr>
        <p:spPr>
          <a:xfrm>
            <a:off x="244769" y="5104150"/>
            <a:ext cx="7227828" cy="412229"/>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TextBox 39">
            <a:extLst>
              <a:ext uri="{FF2B5EF4-FFF2-40B4-BE49-F238E27FC236}">
                <a16:creationId xmlns:a16="http://schemas.microsoft.com/office/drawing/2014/main" id="{36513C4F-73B1-4D89-AEB6-4EF2BBD4D1F1}"/>
              </a:ext>
            </a:extLst>
          </p:cNvPr>
          <p:cNvSpPr txBox="1"/>
          <p:nvPr/>
        </p:nvSpPr>
        <p:spPr>
          <a:xfrm>
            <a:off x="9551473" y="1443841"/>
            <a:ext cx="2361127" cy="4401205"/>
          </a:xfrm>
          <a:prstGeom prst="rect">
            <a:avLst/>
          </a:prstGeom>
          <a:noFill/>
        </p:spPr>
        <p:txBody>
          <a:bodyPr wrap="square">
            <a:spAutoFit/>
          </a:bodyPr>
          <a:lstStyle/>
          <a:p>
            <a:r>
              <a:rPr lang="ru-RU" sz="1400" dirty="0">
                <a:solidFill>
                  <a:prstClr val="black"/>
                </a:solidFill>
                <a:latin typeface="Myriad pro"/>
                <a:cs typeface="Arial" panose="020B0604020202020204" pitchFamily="34" charset="0"/>
              </a:rPr>
              <a:t>Другие представленные модели либо решают </a:t>
            </a:r>
            <a:r>
              <a:rPr lang="ru-RU" sz="1400" b="1" dirty="0">
                <a:solidFill>
                  <a:prstClr val="black"/>
                </a:solidFill>
                <a:latin typeface="Myriad pro"/>
                <a:cs typeface="Arial" panose="020B0604020202020204" pitchFamily="34" charset="0"/>
              </a:rPr>
              <a:t>другую</a:t>
            </a:r>
            <a:r>
              <a:rPr lang="ru-RU" sz="1400" dirty="0">
                <a:solidFill>
                  <a:prstClr val="black"/>
                </a:solidFill>
                <a:latin typeface="Myriad pro"/>
                <a:cs typeface="Arial" panose="020B0604020202020204" pitchFamily="34" charset="0"/>
              </a:rPr>
              <a:t> задачу, либо являются </a:t>
            </a:r>
            <a:r>
              <a:rPr lang="ru-RU" sz="1400" b="1" dirty="0">
                <a:solidFill>
                  <a:prstClr val="black"/>
                </a:solidFill>
                <a:latin typeface="Myriad pro"/>
                <a:cs typeface="Arial" panose="020B0604020202020204" pitchFamily="34" charset="0"/>
              </a:rPr>
              <a:t>ансамблем</a:t>
            </a:r>
            <a:r>
              <a:rPr lang="ru-RU" sz="1400" dirty="0">
                <a:solidFill>
                  <a:prstClr val="black"/>
                </a:solidFill>
                <a:latin typeface="Myriad pro"/>
                <a:cs typeface="Arial" panose="020B0604020202020204" pitchFamily="34" charset="0"/>
              </a:rPr>
              <a:t> (что мы можем сделать сами – и сделали по факту), либо ещё </a:t>
            </a:r>
            <a:r>
              <a:rPr lang="ru-RU" sz="1400" b="1" dirty="0">
                <a:solidFill>
                  <a:prstClr val="black"/>
                </a:solidFill>
                <a:latin typeface="Myriad pro"/>
                <a:cs typeface="Arial" panose="020B0604020202020204" pitchFamily="34" charset="0"/>
              </a:rPr>
              <a:t>не доступны </a:t>
            </a:r>
            <a:r>
              <a:rPr lang="ru-RU" sz="1400" dirty="0">
                <a:solidFill>
                  <a:prstClr val="black"/>
                </a:solidFill>
                <a:latin typeface="Myriad pro"/>
                <a:cs typeface="Arial" panose="020B0604020202020204" pitchFamily="34" charset="0"/>
              </a:rPr>
              <a:t>в открытом доступе.</a:t>
            </a:r>
          </a:p>
          <a:p>
            <a:endParaRPr lang="ru-RU" sz="1400" dirty="0">
              <a:solidFill>
                <a:prstClr val="black"/>
              </a:solidFill>
              <a:latin typeface="Myriad pro"/>
              <a:cs typeface="Arial" panose="020B0604020202020204" pitchFamily="34" charset="0"/>
            </a:endParaRPr>
          </a:p>
          <a:p>
            <a:endParaRPr lang="ru-RU" sz="1400" dirty="0">
              <a:solidFill>
                <a:prstClr val="black"/>
              </a:solidFill>
              <a:latin typeface="Myriad pro"/>
              <a:cs typeface="Arial" panose="020B0604020202020204" pitchFamily="34" charset="0"/>
            </a:endParaRPr>
          </a:p>
          <a:p>
            <a:endParaRPr lang="ru-RU" sz="1400" dirty="0">
              <a:solidFill>
                <a:prstClr val="black"/>
              </a:solidFill>
              <a:latin typeface="Myriad pro"/>
              <a:cs typeface="Arial" panose="020B0604020202020204" pitchFamily="34" charset="0"/>
            </a:endParaRPr>
          </a:p>
          <a:p>
            <a:r>
              <a:rPr lang="ru-RU" sz="1400" b="0" i="0" dirty="0">
                <a:solidFill>
                  <a:srgbClr val="111111"/>
                </a:solidFill>
                <a:effectLst/>
                <a:latin typeface="Myriad pro"/>
              </a:rPr>
              <a:t>Архитектурно</a:t>
            </a:r>
            <a:r>
              <a:rPr lang="en-US" sz="1400" b="0" i="0" dirty="0">
                <a:solidFill>
                  <a:srgbClr val="111111"/>
                </a:solidFill>
                <a:effectLst/>
                <a:latin typeface="Myriad pro"/>
              </a:rPr>
              <a:t> </a:t>
            </a:r>
            <a:r>
              <a:rPr lang="en-US" sz="1400" b="0" i="0" dirty="0" err="1">
                <a:solidFill>
                  <a:srgbClr val="111111"/>
                </a:solidFill>
                <a:effectLst/>
                <a:latin typeface="Myriad pro"/>
              </a:rPr>
              <a:t>ruRoBERT</a:t>
            </a:r>
            <a:r>
              <a:rPr lang="ru-RU" sz="1400" b="0" i="0" dirty="0">
                <a:solidFill>
                  <a:srgbClr val="111111"/>
                </a:solidFill>
                <a:effectLst/>
                <a:latin typeface="Myriad pro"/>
              </a:rPr>
              <a:t>а</a:t>
            </a:r>
            <a:r>
              <a:rPr lang="en-US" sz="1400" b="0" i="0" dirty="0">
                <a:solidFill>
                  <a:srgbClr val="111111"/>
                </a:solidFill>
                <a:effectLst/>
                <a:latin typeface="Myriad pro"/>
              </a:rPr>
              <a:t> – </a:t>
            </a:r>
            <a:r>
              <a:rPr lang="ru-RU" sz="1400" b="0" i="0" dirty="0">
                <a:solidFill>
                  <a:srgbClr val="111111"/>
                </a:solidFill>
                <a:effectLst/>
                <a:latin typeface="Myriad pro"/>
              </a:rPr>
              <a:t> это тот же BERT, обученный на большом корпусе текста, только на задачу восстановления маскированных токенов, на большом </a:t>
            </a:r>
            <a:r>
              <a:rPr lang="ru-RU" sz="1400" b="0" i="0" dirty="0" err="1">
                <a:solidFill>
                  <a:srgbClr val="111111"/>
                </a:solidFill>
                <a:effectLst/>
                <a:latin typeface="Myriad pro"/>
              </a:rPr>
              <a:t>батч-сайзе</a:t>
            </a:r>
            <a:r>
              <a:rPr lang="ru-RU" sz="1400" b="0" i="0" dirty="0">
                <a:solidFill>
                  <a:srgbClr val="111111"/>
                </a:solidFill>
                <a:effectLst/>
                <a:latin typeface="Myriad pro"/>
              </a:rPr>
              <a:t> и с </a:t>
            </a:r>
            <a:r>
              <a:rPr lang="ru-RU" sz="1400" b="0" i="0" dirty="0" err="1">
                <a:solidFill>
                  <a:srgbClr val="111111"/>
                </a:solidFill>
                <a:effectLst/>
                <a:latin typeface="Myriad pro"/>
              </a:rPr>
              <a:t>токенизатором</a:t>
            </a:r>
            <a:r>
              <a:rPr lang="ru-RU" sz="1400" b="0" i="0" dirty="0">
                <a:solidFill>
                  <a:srgbClr val="111111"/>
                </a:solidFill>
                <a:effectLst/>
                <a:latin typeface="Myriad pro"/>
              </a:rPr>
              <a:t> BBPE от ruGPT-2.</a:t>
            </a:r>
            <a:endParaRPr lang="ru-RU" sz="1400" dirty="0">
              <a:solidFill>
                <a:prstClr val="black"/>
              </a:solidFill>
              <a:latin typeface="Myriad pro"/>
              <a:cs typeface="Arial" panose="020B0604020202020204" pitchFamily="34" charset="0"/>
            </a:endParaRPr>
          </a:p>
        </p:txBody>
      </p:sp>
    </p:spTree>
    <p:extLst>
      <p:ext uri="{BB962C8B-B14F-4D97-AF65-F5344CB8AC3E}">
        <p14:creationId xmlns:p14="http://schemas.microsoft.com/office/powerpoint/2010/main" val="42101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04</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https://en.wikipedia.org/wiki/Bias%E2%80%93variance_tradeoff</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en-US" sz="2400" dirty="0">
                <a:solidFill>
                  <a:srgbClr val="253587"/>
                </a:solidFill>
                <a:latin typeface="Myriad pro"/>
                <a:cs typeface="Arial" panose="020B0604020202020204" pitchFamily="34" charset="0"/>
              </a:rPr>
              <a:t>Garbage In – Garbage Out</a:t>
            </a:r>
            <a:endParaRPr lang="ru-RU" sz="2000" dirty="0">
              <a:latin typeface="Myriad pro"/>
              <a:cs typeface="Arial" panose="020B0604020202020204" pitchFamily="34" charset="0"/>
            </a:endParaRPr>
          </a:p>
        </p:txBody>
      </p:sp>
      <p:pic>
        <p:nvPicPr>
          <p:cNvPr id="10242" name="Picture 2" descr="Illustration of the principle of trash in -trash out and its corollaries &quot; Trash in -trash out &quot; nicely condenses the need for good data to create models. In toxicology, this refers both to in vivo and in vitro data. The problem increases with inadequate modeling and becomes even worse, when high-content endpoints such as omics technologies are combined with the experimental system.  ">
            <a:extLst>
              <a:ext uri="{FF2B5EF4-FFF2-40B4-BE49-F238E27FC236}">
                <a16:creationId xmlns:a16="http://schemas.microsoft.com/office/drawing/2014/main" id="{0D4A1B14-F3EC-4B77-BF32-DD4F31001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07" y="1517444"/>
            <a:ext cx="5616018" cy="4215317"/>
          </a:xfrm>
          <a:prstGeom prst="rect">
            <a:avLst/>
          </a:prstGeom>
          <a:noFill/>
          <a:extLst>
            <a:ext uri="{909E8E84-426E-40DD-AFC4-6F175D3DCCD1}">
              <a14:hiddenFill xmlns:a14="http://schemas.microsoft.com/office/drawing/2010/main">
                <a:solidFill>
                  <a:srgbClr val="FFFFFF"/>
                </a:solidFill>
              </a14:hiddenFill>
            </a:ext>
          </a:extLst>
        </p:spPr>
      </p:pic>
      <p:sp>
        <p:nvSpPr>
          <p:cNvPr id="8" name="Стрелка: вправо 7">
            <a:extLst>
              <a:ext uri="{FF2B5EF4-FFF2-40B4-BE49-F238E27FC236}">
                <a16:creationId xmlns:a16="http://schemas.microsoft.com/office/drawing/2014/main" id="{51912F07-4755-45E1-BD4B-9D4164A0108F}"/>
              </a:ext>
            </a:extLst>
          </p:cNvPr>
          <p:cNvSpPr/>
          <p:nvPr/>
        </p:nvSpPr>
        <p:spPr>
          <a:xfrm>
            <a:off x="4993963" y="3110184"/>
            <a:ext cx="2659683" cy="779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FED37B34-F042-4054-B00D-47F628A6096E}"/>
              </a:ext>
            </a:extLst>
          </p:cNvPr>
          <p:cNvSpPr txBox="1"/>
          <p:nvPr/>
        </p:nvSpPr>
        <p:spPr>
          <a:xfrm>
            <a:off x="8014925" y="2267800"/>
            <a:ext cx="3047815" cy="2800767"/>
          </a:xfrm>
          <a:prstGeom prst="rect">
            <a:avLst/>
          </a:prstGeom>
          <a:noFill/>
        </p:spPr>
        <p:txBody>
          <a:bodyPr wrap="square" rtlCol="0">
            <a:spAutoFit/>
          </a:bodyPr>
          <a:lstStyle/>
          <a:p>
            <a:pPr marL="342900" indent="-342900" algn="ctr">
              <a:buFont typeface="+mj-lt"/>
              <a:buAutoNum type="arabicPeriod"/>
            </a:pPr>
            <a:r>
              <a:rPr lang="ru-RU" sz="1600" b="1" dirty="0">
                <a:solidFill>
                  <a:srgbClr val="244C91"/>
                </a:solidFill>
                <a:latin typeface="Myriad pro"/>
                <a:cs typeface="Arial" panose="020B0604020202020204" pitchFamily="34" charset="0"/>
              </a:rPr>
              <a:t>Важно выбрать эффективные способы обработки текста</a:t>
            </a:r>
          </a:p>
          <a:p>
            <a:pPr marL="342900" indent="-342900" algn="ctr">
              <a:buFont typeface="+mj-lt"/>
              <a:buAutoNum type="arabicPeriod"/>
            </a:pPr>
            <a:endParaRPr lang="ru-RU" sz="1600" b="1" dirty="0">
              <a:solidFill>
                <a:srgbClr val="244C91"/>
              </a:solidFill>
              <a:latin typeface="Myriad pro"/>
              <a:cs typeface="Arial" panose="020B0604020202020204" pitchFamily="34" charset="0"/>
            </a:endParaRPr>
          </a:p>
          <a:p>
            <a:pPr marL="342900" indent="-342900" algn="ctr">
              <a:buFont typeface="+mj-lt"/>
              <a:buAutoNum type="arabicPeriod"/>
            </a:pPr>
            <a:r>
              <a:rPr lang="ru-RU" sz="1600" b="1" dirty="0">
                <a:solidFill>
                  <a:srgbClr val="244C91"/>
                </a:solidFill>
                <a:latin typeface="Myriad pro"/>
                <a:cs typeface="Arial" panose="020B0604020202020204" pitchFamily="34" charset="0"/>
              </a:rPr>
              <a:t>Модели работают со смещением и разбросом, но улучшение входа поможет уменьшить ту самую неустранимую ошибку</a:t>
            </a:r>
          </a:p>
        </p:txBody>
      </p:sp>
    </p:spTree>
    <p:extLst>
      <p:ext uri="{BB962C8B-B14F-4D97-AF65-F5344CB8AC3E}">
        <p14:creationId xmlns:p14="http://schemas.microsoft.com/office/powerpoint/2010/main" val="393883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кругленные углы 8">
            <a:extLst>
              <a:ext uri="{FF2B5EF4-FFF2-40B4-BE49-F238E27FC236}">
                <a16:creationId xmlns:a16="http://schemas.microsoft.com/office/drawing/2014/main" id="{DC7CB37B-C5CB-B751-32E0-EA510AC0345C}"/>
              </a:ext>
            </a:extLst>
          </p:cNvPr>
          <p:cNvSpPr/>
          <p:nvPr/>
        </p:nvSpPr>
        <p:spPr>
          <a:xfrm>
            <a:off x="11457704" y="6311900"/>
            <a:ext cx="569196" cy="419100"/>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Myriad pro"/>
              </a:rPr>
              <a:t>05</a:t>
            </a:r>
          </a:p>
        </p:txBody>
      </p:sp>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08839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https://natasha.github.io/razdel/</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14393" y="642790"/>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Исследование эффективных </a:t>
            </a:r>
            <a:r>
              <a:rPr lang="ru-RU" sz="2400" dirty="0" err="1">
                <a:solidFill>
                  <a:srgbClr val="253587"/>
                </a:solidFill>
                <a:latin typeface="Myriad pro"/>
                <a:cs typeface="Arial" panose="020B0604020202020204" pitchFamily="34" charset="0"/>
              </a:rPr>
              <a:t>токенайзеров</a:t>
            </a:r>
            <a:endParaRPr lang="ru-RU" sz="2000" dirty="0">
              <a:latin typeface="Myriad pro"/>
              <a:cs typeface="Arial" panose="020B0604020202020204" pitchFamily="34" charset="0"/>
            </a:endParaRPr>
          </a:p>
        </p:txBody>
      </p:sp>
      <p:pic>
        <p:nvPicPr>
          <p:cNvPr id="5" name="Рисунок 4">
            <a:extLst>
              <a:ext uri="{FF2B5EF4-FFF2-40B4-BE49-F238E27FC236}">
                <a16:creationId xmlns:a16="http://schemas.microsoft.com/office/drawing/2014/main" id="{3984844A-1DEB-4B76-A400-0B61F022CE5D}"/>
              </a:ext>
            </a:extLst>
          </p:cNvPr>
          <p:cNvPicPr>
            <a:picLocks noChangeAspect="1"/>
          </p:cNvPicPr>
          <p:nvPr/>
        </p:nvPicPr>
        <p:blipFill>
          <a:blip r:embed="rId2"/>
          <a:stretch>
            <a:fillRect/>
          </a:stretch>
        </p:blipFill>
        <p:spPr>
          <a:xfrm>
            <a:off x="446585" y="1388979"/>
            <a:ext cx="6035786" cy="3582162"/>
          </a:xfrm>
          <a:prstGeom prst="rect">
            <a:avLst/>
          </a:prstGeom>
        </p:spPr>
      </p:pic>
      <p:sp>
        <p:nvSpPr>
          <p:cNvPr id="39" name="Прямоугольник: скругленные углы 38">
            <a:extLst>
              <a:ext uri="{FF2B5EF4-FFF2-40B4-BE49-F238E27FC236}">
                <a16:creationId xmlns:a16="http://schemas.microsoft.com/office/drawing/2014/main" id="{15BAC2F6-FBAD-4AA9-900F-0C996FA75601}"/>
              </a:ext>
            </a:extLst>
          </p:cNvPr>
          <p:cNvSpPr/>
          <p:nvPr/>
        </p:nvSpPr>
        <p:spPr>
          <a:xfrm>
            <a:off x="446585" y="4684935"/>
            <a:ext cx="2351024" cy="280613"/>
          </a:xfrm>
          <a:prstGeom prst="roundRect">
            <a:avLst>
              <a:gd name="adj" fmla="val 12127"/>
            </a:avLst>
          </a:prstGeom>
          <a:noFill/>
          <a:ln w="19050">
            <a:solidFill>
              <a:srgbClr val="3E6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a:extLst>
              <a:ext uri="{FF2B5EF4-FFF2-40B4-BE49-F238E27FC236}">
                <a16:creationId xmlns:a16="http://schemas.microsoft.com/office/drawing/2014/main" id="{A6D1BC1C-D674-4BEF-A436-E6A372A5D3AE}"/>
              </a:ext>
            </a:extLst>
          </p:cNvPr>
          <p:cNvSpPr/>
          <p:nvPr/>
        </p:nvSpPr>
        <p:spPr>
          <a:xfrm>
            <a:off x="6735308" y="2225086"/>
            <a:ext cx="1199213" cy="3747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TextBox 17">
            <a:extLst>
              <a:ext uri="{FF2B5EF4-FFF2-40B4-BE49-F238E27FC236}">
                <a16:creationId xmlns:a16="http://schemas.microsoft.com/office/drawing/2014/main" id="{773A46AB-7069-4258-9E83-EE27674C4D89}"/>
              </a:ext>
            </a:extLst>
          </p:cNvPr>
          <p:cNvSpPr txBox="1"/>
          <p:nvPr/>
        </p:nvSpPr>
        <p:spPr>
          <a:xfrm>
            <a:off x="8141991" y="1758738"/>
            <a:ext cx="3529059" cy="1569660"/>
          </a:xfrm>
          <a:prstGeom prst="rect">
            <a:avLst/>
          </a:prstGeom>
          <a:noFill/>
        </p:spPr>
        <p:txBody>
          <a:bodyPr wrap="square">
            <a:spAutoFit/>
          </a:bodyPr>
          <a:lstStyle/>
          <a:p>
            <a:pPr marL="285750" indent="-285750">
              <a:buFont typeface="Arial" panose="020B0604020202020204" pitchFamily="34" charset="0"/>
              <a:buChar char="•"/>
            </a:pPr>
            <a:r>
              <a:rPr lang="ru-RU" sz="1600" dirty="0">
                <a:solidFill>
                  <a:prstClr val="black"/>
                </a:solidFill>
                <a:latin typeface="Myriad pro"/>
                <a:cs typeface="Arial" panose="020B0604020202020204" pitchFamily="34" charset="0"/>
              </a:rPr>
              <a:t>В </a:t>
            </a:r>
            <a:r>
              <a:rPr lang="en-US" sz="1600" b="1" dirty="0">
                <a:solidFill>
                  <a:prstClr val="black"/>
                </a:solidFill>
                <a:latin typeface="Myriad pro"/>
                <a:cs typeface="Arial" panose="020B0604020202020204" pitchFamily="34" charset="0"/>
              </a:rPr>
              <a:t>baseline</a:t>
            </a:r>
            <a:r>
              <a:rPr lang="en-US" sz="1600" dirty="0">
                <a:solidFill>
                  <a:prstClr val="black"/>
                </a:solidFill>
                <a:latin typeface="Myriad pro"/>
                <a:cs typeface="Arial" panose="020B0604020202020204" pitchFamily="34" charset="0"/>
              </a:rPr>
              <a:t> </a:t>
            </a:r>
            <a:r>
              <a:rPr lang="ru-RU" sz="1600" dirty="0">
                <a:solidFill>
                  <a:prstClr val="black"/>
                </a:solidFill>
                <a:latin typeface="Myriad pro"/>
                <a:cs typeface="Arial" panose="020B0604020202020204" pitchFamily="34" charset="0"/>
              </a:rPr>
              <a:t>использовали сперва обычный </a:t>
            </a:r>
            <a:r>
              <a:rPr lang="ru-RU" sz="1600" b="1" dirty="0" err="1">
                <a:solidFill>
                  <a:prstClr val="black"/>
                </a:solidFill>
                <a:latin typeface="Myriad pro"/>
                <a:cs typeface="Arial" panose="020B0604020202020204" pitchFamily="34" charset="0"/>
              </a:rPr>
              <a:t>токенайзер</a:t>
            </a:r>
            <a:r>
              <a:rPr lang="ru-RU" sz="1600" dirty="0">
                <a:solidFill>
                  <a:prstClr val="black"/>
                </a:solidFill>
                <a:latin typeface="Myriad pro"/>
                <a:cs typeface="Arial" panose="020B0604020202020204" pitchFamily="34" charset="0"/>
              </a:rPr>
              <a:t> из </a:t>
            </a:r>
            <a:r>
              <a:rPr lang="en-US" sz="1600" b="1" dirty="0">
                <a:solidFill>
                  <a:prstClr val="black"/>
                </a:solidFill>
                <a:latin typeface="Myriad pro"/>
                <a:cs typeface="Arial" panose="020B0604020202020204" pitchFamily="34" charset="0"/>
              </a:rPr>
              <a:t>NLTK</a:t>
            </a:r>
            <a:endParaRPr lang="ru-RU" sz="1600" b="1"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endParaRPr lang="ru-RU" sz="1600" b="1"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r>
              <a:rPr lang="ru-RU" sz="1600" dirty="0">
                <a:solidFill>
                  <a:prstClr val="black"/>
                </a:solidFill>
                <a:latin typeface="Myriad pro"/>
                <a:cs typeface="Arial" panose="020B0604020202020204" pitchFamily="34" charset="0"/>
              </a:rPr>
              <a:t>Затем </a:t>
            </a:r>
            <a:r>
              <a:rPr lang="ru-RU" sz="1600" b="1" dirty="0">
                <a:solidFill>
                  <a:prstClr val="black"/>
                </a:solidFill>
                <a:latin typeface="Myriad pro"/>
                <a:cs typeface="Arial" panose="020B0604020202020204" pitchFamily="34" charset="0"/>
              </a:rPr>
              <a:t>улучшили</a:t>
            </a:r>
            <a:r>
              <a:rPr lang="ru-RU" sz="1600" dirty="0">
                <a:solidFill>
                  <a:prstClr val="black"/>
                </a:solidFill>
                <a:latin typeface="Myriad pro"/>
                <a:cs typeface="Arial" panose="020B0604020202020204" pitchFamily="34" charset="0"/>
              </a:rPr>
              <a:t> с помощью внедрения </a:t>
            </a:r>
            <a:r>
              <a:rPr lang="en-US" sz="1600" b="1" dirty="0" err="1">
                <a:solidFill>
                  <a:prstClr val="black"/>
                </a:solidFill>
                <a:latin typeface="Myriad pro"/>
                <a:cs typeface="Arial" panose="020B0604020202020204" pitchFamily="34" charset="0"/>
              </a:rPr>
              <a:t>razdel.tokenizer</a:t>
            </a:r>
            <a:r>
              <a:rPr lang="ru-RU" sz="1600" b="1" dirty="0">
                <a:solidFill>
                  <a:prstClr val="black"/>
                </a:solidFill>
                <a:latin typeface="Myriad pro"/>
                <a:cs typeface="Arial" panose="020B0604020202020204" pitchFamily="34" charset="0"/>
              </a:rPr>
              <a:t> </a:t>
            </a:r>
            <a:r>
              <a:rPr lang="ru-RU" sz="1600" dirty="0">
                <a:solidFill>
                  <a:prstClr val="black"/>
                </a:solidFill>
                <a:latin typeface="Myriad pro"/>
                <a:cs typeface="Arial" panose="020B0604020202020204" pitchFamily="34" charset="0"/>
              </a:rPr>
              <a:t>из</a:t>
            </a:r>
            <a:r>
              <a:rPr lang="ru-RU" sz="1600" b="1" dirty="0">
                <a:solidFill>
                  <a:prstClr val="black"/>
                </a:solidFill>
                <a:latin typeface="Myriad pro"/>
                <a:cs typeface="Arial" panose="020B0604020202020204" pitchFamily="34" charset="0"/>
              </a:rPr>
              <a:t> </a:t>
            </a:r>
            <a:r>
              <a:rPr lang="ru-RU" sz="1600" dirty="0">
                <a:solidFill>
                  <a:prstClr val="black"/>
                </a:solidFill>
                <a:latin typeface="Myriad pro"/>
                <a:cs typeface="Arial" panose="020B0604020202020204" pitchFamily="34" charset="0"/>
              </a:rPr>
              <a:t>проекта</a:t>
            </a:r>
            <a:r>
              <a:rPr lang="ru-RU" sz="1600" b="1" dirty="0">
                <a:solidFill>
                  <a:prstClr val="black"/>
                </a:solidFill>
                <a:latin typeface="Myriad pro"/>
                <a:cs typeface="Arial" panose="020B0604020202020204" pitchFamily="34" charset="0"/>
              </a:rPr>
              <a:t> </a:t>
            </a:r>
            <a:r>
              <a:rPr lang="en-US" sz="1600" b="1" dirty="0">
                <a:solidFill>
                  <a:prstClr val="black"/>
                </a:solidFill>
                <a:latin typeface="Myriad pro"/>
                <a:cs typeface="Arial" panose="020B0604020202020204" pitchFamily="34" charset="0"/>
              </a:rPr>
              <a:t>Natasha</a:t>
            </a:r>
            <a:r>
              <a:rPr lang="ru-RU" sz="1600" b="1" dirty="0">
                <a:solidFill>
                  <a:prstClr val="black"/>
                </a:solidFill>
                <a:latin typeface="Myriad pro"/>
                <a:cs typeface="Arial" panose="020B0604020202020204" pitchFamily="34" charset="0"/>
              </a:rPr>
              <a:t>.</a:t>
            </a:r>
            <a:r>
              <a:rPr lang="en-US" sz="1600" dirty="0">
                <a:solidFill>
                  <a:prstClr val="black"/>
                </a:solidFill>
                <a:latin typeface="Myriad pro"/>
                <a:cs typeface="Arial" panose="020B0604020202020204" pitchFamily="34" charset="0"/>
              </a:rPr>
              <a:t> </a:t>
            </a:r>
            <a:endParaRPr lang="ru-RU" sz="1600" dirty="0">
              <a:solidFill>
                <a:prstClr val="black"/>
              </a:solidFill>
              <a:latin typeface="Myriad pro"/>
              <a:cs typeface="Arial" panose="020B0604020202020204" pitchFamily="34" charset="0"/>
            </a:endParaRPr>
          </a:p>
        </p:txBody>
      </p:sp>
      <p:sp>
        <p:nvSpPr>
          <p:cNvPr id="20" name="TextBox 19">
            <a:extLst>
              <a:ext uri="{FF2B5EF4-FFF2-40B4-BE49-F238E27FC236}">
                <a16:creationId xmlns:a16="http://schemas.microsoft.com/office/drawing/2014/main" id="{4F560ABE-6A30-4FBB-B858-EA87332ADE3E}"/>
              </a:ext>
            </a:extLst>
          </p:cNvPr>
          <p:cNvSpPr txBox="1"/>
          <p:nvPr/>
        </p:nvSpPr>
        <p:spPr>
          <a:xfrm>
            <a:off x="7997251" y="3860911"/>
            <a:ext cx="2517866" cy="338554"/>
          </a:xfrm>
          <a:prstGeom prst="rect">
            <a:avLst/>
          </a:prstGeom>
          <a:noFill/>
        </p:spPr>
        <p:txBody>
          <a:bodyPr wrap="square" rtlCol="0">
            <a:spAutoFit/>
          </a:bodyPr>
          <a:lstStyle/>
          <a:p>
            <a:pPr algn="ctr"/>
            <a:r>
              <a:rPr lang="ru-RU" sz="1600" b="1" dirty="0" err="1">
                <a:solidFill>
                  <a:srgbClr val="244C91"/>
                </a:solidFill>
                <a:latin typeface="Myriad pro"/>
                <a:cs typeface="Arial" panose="020B0604020202020204" pitchFamily="34" charset="0"/>
              </a:rPr>
              <a:t>Лемматизация</a:t>
            </a:r>
            <a:endParaRPr lang="ru-RU" sz="1600" b="1" dirty="0">
              <a:solidFill>
                <a:srgbClr val="244C91"/>
              </a:solidFill>
              <a:latin typeface="Myriad pro"/>
              <a:cs typeface="Arial" panose="020B0604020202020204" pitchFamily="34" charset="0"/>
            </a:endParaRPr>
          </a:p>
        </p:txBody>
      </p:sp>
      <p:cxnSp>
        <p:nvCxnSpPr>
          <p:cNvPr id="11" name="Прямая соединительная линия 10">
            <a:extLst>
              <a:ext uri="{FF2B5EF4-FFF2-40B4-BE49-F238E27FC236}">
                <a16:creationId xmlns:a16="http://schemas.microsoft.com/office/drawing/2014/main" id="{9B1C028C-CA17-4301-859B-0B0C559BBEC4}"/>
              </a:ext>
            </a:extLst>
          </p:cNvPr>
          <p:cNvCxnSpPr/>
          <p:nvPr/>
        </p:nvCxnSpPr>
        <p:spPr>
          <a:xfrm flipH="1">
            <a:off x="6640643" y="3799678"/>
            <a:ext cx="546870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43E15F-E127-42E6-828C-CD837917303C}"/>
              </a:ext>
            </a:extLst>
          </p:cNvPr>
          <p:cNvSpPr txBox="1"/>
          <p:nvPr/>
        </p:nvSpPr>
        <p:spPr>
          <a:xfrm>
            <a:off x="6735308" y="4305628"/>
            <a:ext cx="5130105" cy="1323439"/>
          </a:xfrm>
          <a:prstGeom prst="rect">
            <a:avLst/>
          </a:prstGeom>
          <a:noFill/>
        </p:spPr>
        <p:txBody>
          <a:bodyPr wrap="square">
            <a:spAutoFit/>
          </a:bodyPr>
          <a:lstStyle/>
          <a:p>
            <a:pPr marL="285750" indent="-285750">
              <a:buFont typeface="Arial" panose="020B0604020202020204" pitchFamily="34" charset="0"/>
              <a:buChar char="•"/>
            </a:pPr>
            <a:r>
              <a:rPr lang="ru-RU" sz="1600" dirty="0">
                <a:solidFill>
                  <a:prstClr val="black"/>
                </a:solidFill>
                <a:latin typeface="Myriad pro"/>
                <a:cs typeface="Arial" panose="020B0604020202020204" pitchFamily="34" charset="0"/>
              </a:rPr>
              <a:t>Выбор между </a:t>
            </a:r>
            <a:r>
              <a:rPr lang="ru-RU" sz="1600" dirty="0" err="1">
                <a:solidFill>
                  <a:prstClr val="black"/>
                </a:solidFill>
                <a:latin typeface="Myriad pro"/>
                <a:cs typeface="Arial" panose="020B0604020202020204" pitchFamily="34" charset="0"/>
              </a:rPr>
              <a:t>стеммингом</a:t>
            </a:r>
            <a:r>
              <a:rPr lang="ru-RU" sz="1600" dirty="0">
                <a:solidFill>
                  <a:prstClr val="black"/>
                </a:solidFill>
                <a:latin typeface="Myriad pro"/>
                <a:cs typeface="Arial" panose="020B0604020202020204" pitchFamily="34" charset="0"/>
              </a:rPr>
              <a:t> и </a:t>
            </a:r>
            <a:r>
              <a:rPr lang="ru-RU" sz="1600" dirty="0" err="1">
                <a:solidFill>
                  <a:prstClr val="black"/>
                </a:solidFill>
                <a:latin typeface="Myriad pro"/>
                <a:cs typeface="Arial" panose="020B0604020202020204" pitchFamily="34" charset="0"/>
              </a:rPr>
              <a:t>леммитазацией</a:t>
            </a:r>
            <a:r>
              <a:rPr lang="ru-RU" sz="1600" dirty="0">
                <a:solidFill>
                  <a:prstClr val="black"/>
                </a:solidFill>
                <a:latin typeface="Myriad pro"/>
                <a:cs typeface="Arial" panose="020B0604020202020204" pitchFamily="34" charset="0"/>
              </a:rPr>
              <a:t> прост</a:t>
            </a:r>
            <a:r>
              <a:rPr lang="en-US" sz="1600" dirty="0">
                <a:solidFill>
                  <a:prstClr val="black"/>
                </a:solidFill>
                <a:latin typeface="Myriad pro"/>
                <a:cs typeface="Arial" panose="020B0604020202020204" pitchFamily="34" charset="0"/>
              </a:rPr>
              <a:t>: </a:t>
            </a:r>
            <a:r>
              <a:rPr lang="ru-RU" sz="1600" dirty="0">
                <a:solidFill>
                  <a:prstClr val="black"/>
                </a:solidFill>
                <a:latin typeface="Myriad pro"/>
                <a:cs typeface="Arial" panose="020B0604020202020204" pitchFamily="34" charset="0"/>
              </a:rPr>
              <a:t>на русском языке </a:t>
            </a:r>
            <a:r>
              <a:rPr lang="ru-RU" sz="1600" b="1" dirty="0" err="1">
                <a:solidFill>
                  <a:prstClr val="black"/>
                </a:solidFill>
                <a:latin typeface="Myriad pro"/>
                <a:cs typeface="Arial" panose="020B0604020202020204" pitchFamily="34" charset="0"/>
              </a:rPr>
              <a:t>лемматизация</a:t>
            </a:r>
            <a:r>
              <a:rPr lang="ru-RU" sz="1600" dirty="0">
                <a:solidFill>
                  <a:prstClr val="black"/>
                </a:solidFill>
                <a:latin typeface="Myriad pro"/>
                <a:cs typeface="Arial" panose="020B0604020202020204" pitchFamily="34" charset="0"/>
              </a:rPr>
              <a:t> показывает себя </a:t>
            </a:r>
            <a:r>
              <a:rPr lang="ru-RU" sz="1600" b="1" dirty="0">
                <a:solidFill>
                  <a:prstClr val="black"/>
                </a:solidFill>
                <a:latin typeface="Myriad pro"/>
                <a:cs typeface="Arial" panose="020B0604020202020204" pitchFamily="34" charset="0"/>
              </a:rPr>
              <a:t>лучше</a:t>
            </a:r>
            <a:r>
              <a:rPr lang="ru-RU" sz="1600" dirty="0">
                <a:solidFill>
                  <a:prstClr val="black"/>
                </a:solidFill>
                <a:latin typeface="Myriad pro"/>
                <a:cs typeface="Arial" panose="020B0604020202020204" pitchFamily="34" charset="0"/>
              </a:rPr>
              <a:t>*</a:t>
            </a:r>
          </a:p>
          <a:p>
            <a:pPr marL="285750" indent="-285750">
              <a:buFont typeface="Arial" panose="020B0604020202020204" pitchFamily="34" charset="0"/>
              <a:buChar char="•"/>
            </a:pPr>
            <a:endParaRPr lang="ru-RU" sz="1600"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r>
              <a:rPr lang="ru-RU" sz="1600" dirty="0">
                <a:solidFill>
                  <a:prstClr val="black"/>
                </a:solidFill>
                <a:latin typeface="Myriad pro"/>
                <a:cs typeface="Arial" panose="020B0604020202020204" pitchFamily="34" charset="0"/>
              </a:rPr>
              <a:t>Использовали классический пакет </a:t>
            </a:r>
            <a:r>
              <a:rPr lang="en-US" sz="1600" b="1" dirty="0" err="1">
                <a:solidFill>
                  <a:prstClr val="black"/>
                </a:solidFill>
                <a:latin typeface="Myriad pro"/>
                <a:cs typeface="Arial" panose="020B0604020202020204" pitchFamily="34" charset="0"/>
              </a:rPr>
              <a:t>pymorhy</a:t>
            </a:r>
            <a:r>
              <a:rPr lang="ru-RU" sz="1600" b="1" dirty="0">
                <a:solidFill>
                  <a:prstClr val="black"/>
                </a:solidFill>
                <a:latin typeface="Myriad pro"/>
                <a:cs typeface="Arial" panose="020B0604020202020204" pitchFamily="34" charset="0"/>
              </a:rPr>
              <a:t>2</a:t>
            </a:r>
          </a:p>
        </p:txBody>
      </p:sp>
      <p:cxnSp>
        <p:nvCxnSpPr>
          <p:cNvPr id="14" name="Прямая соединительная линия 13">
            <a:extLst>
              <a:ext uri="{FF2B5EF4-FFF2-40B4-BE49-F238E27FC236}">
                <a16:creationId xmlns:a16="http://schemas.microsoft.com/office/drawing/2014/main" id="{020F9EBC-94BC-44C8-A21B-80AAC3923E76}"/>
              </a:ext>
            </a:extLst>
          </p:cNvPr>
          <p:cNvCxnSpPr/>
          <p:nvPr/>
        </p:nvCxnSpPr>
        <p:spPr>
          <a:xfrm>
            <a:off x="6640643" y="3799678"/>
            <a:ext cx="0" cy="26160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90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179300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https://habr.com/ru/articles/669674/</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Рейтинг русскоязычных </a:t>
            </a:r>
            <a:r>
              <a:rPr lang="ru-RU" sz="2400" dirty="0" err="1">
                <a:solidFill>
                  <a:srgbClr val="253587"/>
                </a:solidFill>
                <a:latin typeface="Myriad pro"/>
                <a:cs typeface="Arial" panose="020B0604020202020204" pitchFamily="34" charset="0"/>
              </a:rPr>
              <a:t>энкодеров</a:t>
            </a:r>
            <a:r>
              <a:rPr lang="ru-RU" sz="2400" dirty="0">
                <a:solidFill>
                  <a:srgbClr val="253587"/>
                </a:solidFill>
                <a:latin typeface="Myriad pro"/>
                <a:cs typeface="Arial" panose="020B0604020202020204" pitchFamily="34" charset="0"/>
              </a:rPr>
              <a:t> предложений</a:t>
            </a:r>
            <a:endParaRPr lang="ru-RU" sz="2000" dirty="0">
              <a:latin typeface="Myriad pro"/>
              <a:cs typeface="Arial" panose="020B0604020202020204" pitchFamily="34" charset="0"/>
            </a:endParaRPr>
          </a:p>
        </p:txBody>
      </p:sp>
      <p:graphicFrame>
        <p:nvGraphicFramePr>
          <p:cNvPr id="13" name="Таблица 12">
            <a:extLst>
              <a:ext uri="{FF2B5EF4-FFF2-40B4-BE49-F238E27FC236}">
                <a16:creationId xmlns:a16="http://schemas.microsoft.com/office/drawing/2014/main" id="{E31B6FDA-53C9-495F-BD42-7CF7B67C5E5E}"/>
              </a:ext>
            </a:extLst>
          </p:cNvPr>
          <p:cNvGraphicFramePr>
            <a:graphicFrameLocks noGrp="1"/>
          </p:cNvGraphicFramePr>
          <p:nvPr>
            <p:extLst>
              <p:ext uri="{D42A27DB-BD31-4B8C-83A1-F6EECF244321}">
                <p14:modId xmlns:p14="http://schemas.microsoft.com/office/powerpoint/2010/main" val="1954945144"/>
              </p:ext>
            </p:extLst>
          </p:nvPr>
        </p:nvGraphicFramePr>
        <p:xfrm>
          <a:off x="323850" y="1297117"/>
          <a:ext cx="3500005" cy="5025583"/>
        </p:xfrm>
        <a:graphic>
          <a:graphicData uri="http://schemas.openxmlformats.org/drawingml/2006/table">
            <a:tbl>
              <a:tblPr/>
              <a:tblGrid>
                <a:gridCol w="359485">
                  <a:extLst>
                    <a:ext uri="{9D8B030D-6E8A-4147-A177-3AD203B41FA5}">
                      <a16:colId xmlns:a16="http://schemas.microsoft.com/office/drawing/2014/main" val="111849512"/>
                    </a:ext>
                  </a:extLst>
                </a:gridCol>
                <a:gridCol w="1880048">
                  <a:extLst>
                    <a:ext uri="{9D8B030D-6E8A-4147-A177-3AD203B41FA5}">
                      <a16:colId xmlns:a16="http://schemas.microsoft.com/office/drawing/2014/main" val="2464870064"/>
                    </a:ext>
                  </a:extLst>
                </a:gridCol>
                <a:gridCol w="1260472">
                  <a:extLst>
                    <a:ext uri="{9D8B030D-6E8A-4147-A177-3AD203B41FA5}">
                      <a16:colId xmlns:a16="http://schemas.microsoft.com/office/drawing/2014/main" val="4116054657"/>
                    </a:ext>
                  </a:extLst>
                </a:gridCol>
              </a:tblGrid>
              <a:tr h="234570">
                <a:tc>
                  <a:txBody>
                    <a:bodyPr/>
                    <a:lstStyle/>
                    <a:p>
                      <a:pPr algn="ctr" fontAlgn="b"/>
                      <a:r>
                        <a:rPr lang="ru-RU" sz="1050" b="1" i="0" u="none" strike="noStrike" dirty="0">
                          <a:solidFill>
                            <a:srgbClr val="000000"/>
                          </a:solidFill>
                          <a:effectLst/>
                          <a:latin typeface="Myriad pro"/>
                        </a:rPr>
                        <a:t>№</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fontAlgn="b"/>
                      <a:r>
                        <a:rPr lang="ru-RU" sz="1050" b="1" i="0" u="none" strike="noStrike" dirty="0">
                          <a:solidFill>
                            <a:srgbClr val="000000"/>
                          </a:solidFill>
                          <a:effectLst/>
                          <a:latin typeface="Myriad pro"/>
                        </a:rPr>
                        <a:t>Модель</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fontAlgn="b"/>
                      <a:r>
                        <a:rPr lang="en-US" sz="1050" b="1" i="0" u="none" strike="noStrike" dirty="0">
                          <a:solidFill>
                            <a:srgbClr val="000000"/>
                          </a:solidFill>
                          <a:effectLst/>
                          <a:latin typeface="Myriad pro"/>
                        </a:rPr>
                        <a:t>ROC-AUC </a:t>
                      </a:r>
                      <a:r>
                        <a:rPr lang="ru-RU" sz="1050" b="1" i="0" u="none" strike="noStrike" dirty="0">
                          <a:solidFill>
                            <a:srgbClr val="000000"/>
                          </a:solidFill>
                          <a:effectLst/>
                          <a:latin typeface="Myriad pro"/>
                        </a:rPr>
                        <a:t>на </a:t>
                      </a:r>
                      <a:r>
                        <a:rPr lang="en-US" sz="1050" b="1" i="0" u="none" strike="noStrike" dirty="0">
                          <a:solidFill>
                            <a:srgbClr val="000000"/>
                          </a:solidFill>
                          <a:effectLst/>
                          <a:latin typeface="Myriad pro"/>
                        </a:rPr>
                        <a:t>SA</a:t>
                      </a:r>
                      <a:endParaRPr lang="ru-RU" sz="1050" b="1"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extLst>
                  <a:ext uri="{0D108BD9-81ED-4DB2-BD59-A6C34878D82A}">
                    <a16:rowId xmlns:a16="http://schemas.microsoft.com/office/drawing/2014/main" val="4287217296"/>
                  </a:ext>
                </a:extLst>
              </a:tr>
              <a:tr h="475614">
                <a:tc>
                  <a:txBody>
                    <a:bodyPr/>
                    <a:lstStyle/>
                    <a:p>
                      <a:pPr algn="ctr" fontAlgn="b"/>
                      <a:r>
                        <a:rPr lang="ru-RU" sz="1050" b="0" i="0" u="none" strike="noStrike" dirty="0">
                          <a:solidFill>
                            <a:srgbClr val="000000"/>
                          </a:solidFill>
                          <a:effectLst/>
                          <a:latin typeface="Myriad pro"/>
                        </a:rPr>
                        <a:t>1</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kern="1200" dirty="0">
                          <a:solidFill>
                            <a:srgbClr val="000000"/>
                          </a:solidFill>
                          <a:effectLst/>
                          <a:latin typeface="Myriad pro"/>
                          <a:ea typeface="+mn-ea"/>
                          <a:cs typeface="+mn-cs"/>
                        </a:rPr>
                        <a:t>paraphrase - multilingual - </a:t>
                      </a:r>
                      <a:r>
                        <a:rPr lang="en-US" sz="1050" b="1" i="0" u="none" strike="noStrike" kern="1200" dirty="0" err="1">
                          <a:solidFill>
                            <a:srgbClr val="000000"/>
                          </a:solidFill>
                          <a:effectLst/>
                          <a:latin typeface="Myriad pro"/>
                          <a:ea typeface="+mn-ea"/>
                          <a:cs typeface="+mn-cs"/>
                        </a:rPr>
                        <a:t>mpnet</a:t>
                      </a:r>
                      <a:br>
                        <a:rPr lang="en-US" sz="1050" b="1" i="0" u="none" strike="noStrike" kern="1200" dirty="0">
                          <a:solidFill>
                            <a:srgbClr val="000000"/>
                          </a:solidFill>
                          <a:effectLst/>
                          <a:latin typeface="Myriad pro"/>
                          <a:ea typeface="+mn-ea"/>
                          <a:cs typeface="+mn-cs"/>
                        </a:rPr>
                      </a:br>
                      <a:r>
                        <a:rPr lang="en-US" sz="1050" b="1" i="0" u="none" strike="noStrike" kern="1200" dirty="0">
                          <a:solidFill>
                            <a:srgbClr val="000000"/>
                          </a:solidFill>
                          <a:effectLst/>
                          <a:latin typeface="Myriad pro"/>
                          <a:ea typeface="+mn-ea"/>
                          <a:cs typeface="+mn-cs"/>
                        </a:rPr>
                        <a:t>base - v2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1" i="0" u="none" strike="noStrike" dirty="0">
                          <a:solidFill>
                            <a:srgbClr val="000000"/>
                          </a:solidFill>
                          <a:effectLst/>
                          <a:latin typeface="Arial" panose="020B0604020202020204" pitchFamily="34"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069874"/>
                  </a:ext>
                </a:extLst>
              </a:tr>
              <a:tr h="417435">
                <a:tc>
                  <a:txBody>
                    <a:bodyPr/>
                    <a:lstStyle/>
                    <a:p>
                      <a:pPr algn="ctr" fontAlgn="b"/>
                      <a:r>
                        <a:rPr lang="ru-RU" sz="1050" b="0" i="0" u="none" strike="noStrike">
                          <a:solidFill>
                            <a:srgbClr val="000000"/>
                          </a:solidFill>
                          <a:effectLst/>
                          <a:latin typeface="Myriad pro"/>
                        </a:rPr>
                        <a:t>2</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000" b="1" i="0" u="none" strike="noStrike" dirty="0" err="1">
                          <a:solidFill>
                            <a:srgbClr val="000000"/>
                          </a:solidFill>
                          <a:effectLst/>
                          <a:latin typeface="Arial" panose="020B0604020202020204" pitchFamily="34" charset="0"/>
                        </a:rPr>
                        <a:t>sberbank</a:t>
                      </a:r>
                      <a:br>
                        <a:rPr lang="de-DE" sz="1000" b="1" i="0" u="none" strike="noStrike" dirty="0">
                          <a:solidFill>
                            <a:srgbClr val="000000"/>
                          </a:solidFill>
                          <a:effectLst/>
                          <a:latin typeface="Arial" panose="020B0604020202020204" pitchFamily="34" charset="0"/>
                        </a:rPr>
                      </a:br>
                      <a:r>
                        <a:rPr lang="de-DE" sz="1000" b="1" i="0" u="none" strike="noStrike" dirty="0">
                          <a:solidFill>
                            <a:srgbClr val="000000"/>
                          </a:solidFill>
                          <a:effectLst/>
                          <a:latin typeface="Arial" panose="020B0604020202020204" pitchFamily="34" charset="0"/>
                        </a:rPr>
                        <a:t>ai / </a:t>
                      </a:r>
                      <a:r>
                        <a:rPr lang="de-DE" sz="1000" b="1" i="0" u="none" strike="noStrike" dirty="0" err="1">
                          <a:solidFill>
                            <a:srgbClr val="000000"/>
                          </a:solidFill>
                          <a:effectLst/>
                          <a:latin typeface="Arial" panose="020B0604020202020204" pitchFamily="34" charset="0"/>
                        </a:rPr>
                        <a:t>sbert_large_mt_nlu_ru</a:t>
                      </a:r>
                      <a:endParaRPr lang="de-DE" sz="1000" b="1" i="0" u="none" strike="noStrike" dirty="0">
                        <a:solidFill>
                          <a:srgbClr val="000000"/>
                        </a:solidFill>
                        <a:effectLst/>
                        <a:latin typeface="Arial" panose="020B06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894628"/>
                  </a:ext>
                </a:extLst>
              </a:tr>
              <a:tr h="485896">
                <a:tc>
                  <a:txBody>
                    <a:bodyPr/>
                    <a:lstStyle/>
                    <a:p>
                      <a:pPr algn="ctr" fontAlgn="b"/>
                      <a:r>
                        <a:rPr lang="ru-RU" sz="1050" b="0" i="0" u="none" strike="noStrike">
                          <a:solidFill>
                            <a:srgbClr val="000000"/>
                          </a:solidFill>
                          <a:effectLst/>
                          <a:latin typeface="Myriad pro"/>
                        </a:rPr>
                        <a:t>3</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000" b="1" i="0" u="none" strike="noStrike" dirty="0" err="1">
                          <a:solidFill>
                            <a:srgbClr val="000000"/>
                          </a:solidFill>
                          <a:effectLst/>
                          <a:latin typeface="Arial" panose="020B0604020202020204" pitchFamily="34" charset="0"/>
                        </a:rPr>
                        <a:t>sberbank</a:t>
                      </a:r>
                      <a:r>
                        <a:rPr lang="de-DE" sz="1000" b="1" i="0" u="none" strike="noStrike" dirty="0">
                          <a:solidFill>
                            <a:srgbClr val="000000"/>
                          </a:solidFill>
                          <a:effectLst/>
                          <a:latin typeface="Arial" panose="020B0604020202020204" pitchFamily="34" charset="0"/>
                        </a:rPr>
                        <a:t> - ai / </a:t>
                      </a:r>
                      <a:r>
                        <a:rPr lang="de-DE" sz="1000" b="1" i="0" u="none" strike="noStrike" dirty="0" err="1">
                          <a:solidFill>
                            <a:srgbClr val="000000"/>
                          </a:solidFill>
                          <a:effectLst/>
                          <a:latin typeface="Arial" panose="020B0604020202020204" pitchFamily="34" charset="0"/>
                        </a:rPr>
                        <a:t>sbert_large_nlu_ru</a:t>
                      </a:r>
                      <a:endParaRPr lang="de-DE" sz="1000" b="1" i="0" u="none" strike="noStrike" dirty="0">
                        <a:solidFill>
                          <a:srgbClr val="000000"/>
                        </a:solidFill>
                        <a:effectLst/>
                        <a:latin typeface="Arial" panose="020B06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0255357"/>
                  </a:ext>
                </a:extLst>
              </a:tr>
              <a:tr h="485896">
                <a:tc>
                  <a:txBody>
                    <a:bodyPr/>
                    <a:lstStyle/>
                    <a:p>
                      <a:pPr algn="ctr" fontAlgn="b"/>
                      <a:r>
                        <a:rPr lang="en-US" sz="1050" b="0" i="0" u="none" strike="noStrike" dirty="0">
                          <a:solidFill>
                            <a:srgbClr val="000000"/>
                          </a:solidFill>
                          <a:effectLst/>
                          <a:latin typeface="Myriad pro"/>
                        </a:rPr>
                        <a:t>4</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Arial" panose="020B0604020202020204" pitchFamily="34" charset="0"/>
                        </a:rPr>
                        <a:t>MUSE - 3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a:solidFill>
                            <a:srgbClr val="000000"/>
                          </a:solidFill>
                          <a:effectLst/>
                          <a:latin typeface="Arial" panose="020B0604020202020204" pitchFamily="34"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657870"/>
                  </a:ext>
                </a:extLst>
              </a:tr>
              <a:tr h="485896">
                <a:tc>
                  <a:txBody>
                    <a:bodyPr/>
                    <a:lstStyle/>
                    <a:p>
                      <a:pPr algn="ctr" fontAlgn="b"/>
                      <a:r>
                        <a:rPr lang="en-US" sz="1050" b="0" i="0" u="none" strike="noStrike" dirty="0">
                          <a:solidFill>
                            <a:srgbClr val="000000"/>
                          </a:solidFill>
                          <a:effectLst/>
                          <a:latin typeface="Myriad pro"/>
                        </a:rPr>
                        <a:t>5</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Arial" panose="020B0604020202020204" pitchFamily="34" charset="0"/>
                        </a:rPr>
                        <a:t>paraphrase - multilingual</a:t>
                      </a:r>
                      <a:br>
                        <a:rPr lang="en-US" sz="1000" b="1" i="0" u="none" strike="noStrike" dirty="0">
                          <a:solidFill>
                            <a:srgbClr val="000000"/>
                          </a:solidFill>
                          <a:effectLst/>
                          <a:latin typeface="Arial" panose="020B0604020202020204" pitchFamily="34" charset="0"/>
                        </a:rPr>
                      </a:br>
                      <a:r>
                        <a:rPr lang="en-US" sz="1000" b="1" i="0" u="none" strike="noStrike" dirty="0" err="1">
                          <a:solidFill>
                            <a:srgbClr val="000000"/>
                          </a:solidFill>
                          <a:effectLst/>
                          <a:latin typeface="Arial" panose="020B0604020202020204" pitchFamily="34" charset="0"/>
                        </a:rPr>
                        <a:t>MiniLM</a:t>
                      </a:r>
                      <a:r>
                        <a:rPr lang="en-US" sz="1000" b="1" i="0" u="none" strike="noStrike" dirty="0">
                          <a:solidFill>
                            <a:srgbClr val="000000"/>
                          </a:solidFill>
                          <a:effectLst/>
                          <a:latin typeface="Arial" panose="020B0604020202020204" pitchFamily="34" charset="0"/>
                        </a:rPr>
                        <a:t> - L12 - v2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046399"/>
                  </a:ext>
                </a:extLst>
              </a:tr>
              <a:tr h="485896">
                <a:tc>
                  <a:txBody>
                    <a:bodyPr/>
                    <a:lstStyle/>
                    <a:p>
                      <a:pPr algn="ctr" fontAlgn="b"/>
                      <a:r>
                        <a:rPr lang="en-US" sz="1050" b="0" i="0" u="none" strike="noStrike" dirty="0">
                          <a:solidFill>
                            <a:srgbClr val="000000"/>
                          </a:solidFill>
                          <a:effectLst/>
                          <a:latin typeface="Myriad pro"/>
                        </a:rPr>
                        <a:t>6</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Arial" panose="020B0604020202020204" pitchFamily="34" charset="0"/>
                        </a:rPr>
                        <a:t>sentence - transformers / </a:t>
                      </a:r>
                      <a:r>
                        <a:rPr lang="en-US" sz="1000" b="0" i="0" u="none" strike="noStrike" dirty="0" err="1">
                          <a:solidFill>
                            <a:srgbClr val="000000"/>
                          </a:solidFill>
                          <a:effectLst/>
                          <a:latin typeface="Arial" panose="020B0604020202020204" pitchFamily="34" charset="0"/>
                        </a:rPr>
                        <a:t>LaBSE</a:t>
                      </a:r>
                      <a:endParaRPr lang="en-US" sz="10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8998465"/>
                  </a:ext>
                </a:extLst>
              </a:tr>
              <a:tr h="485896">
                <a:tc>
                  <a:txBody>
                    <a:bodyPr/>
                    <a:lstStyle/>
                    <a:p>
                      <a:pPr algn="ctr" fontAlgn="b"/>
                      <a:r>
                        <a:rPr lang="en-US" sz="1050" b="0" i="0" u="none" strike="noStrike" dirty="0">
                          <a:solidFill>
                            <a:srgbClr val="000000"/>
                          </a:solidFill>
                          <a:effectLst/>
                          <a:latin typeface="Myriad pro"/>
                        </a:rPr>
                        <a:t>7</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Arial" panose="020B0604020202020204" pitchFamily="34" charset="0"/>
                        </a:rPr>
                        <a:t>cointegrated / </a:t>
                      </a:r>
                      <a:r>
                        <a:rPr lang="en-US" sz="1000" b="0" i="0" u="none" strike="noStrike" dirty="0" err="1">
                          <a:solidFill>
                            <a:srgbClr val="000000"/>
                          </a:solidFill>
                          <a:effectLst/>
                          <a:latin typeface="Arial" panose="020B0604020202020204" pitchFamily="34" charset="0"/>
                        </a:rPr>
                        <a:t>LaBSE</a:t>
                      </a:r>
                      <a:r>
                        <a:rPr lang="en-US" sz="1000" b="0" i="0" u="none" strike="noStrike" dirty="0">
                          <a:solidFill>
                            <a:srgbClr val="000000"/>
                          </a:solidFill>
                          <a:effectLst/>
                          <a:latin typeface="Arial" panose="020B0604020202020204" pitchFamily="34" charset="0"/>
                        </a:rPr>
                        <a:t> - </a:t>
                      </a:r>
                      <a:r>
                        <a:rPr lang="en-US" sz="1000" b="0" i="0" u="none" strike="noStrike" dirty="0" err="1">
                          <a:solidFill>
                            <a:srgbClr val="000000"/>
                          </a:solidFill>
                          <a:effectLst/>
                          <a:latin typeface="Arial" panose="020B0604020202020204" pitchFamily="34" charset="0"/>
                        </a:rPr>
                        <a:t>en</a:t>
                      </a:r>
                      <a:r>
                        <a:rPr lang="en-US" sz="1000" b="0" i="0" u="none" strike="noStrike" dirty="0">
                          <a:solidFill>
                            <a:srgbClr val="000000"/>
                          </a:solidFill>
                          <a:effectLst/>
                          <a:latin typeface="Arial" panose="020B0604020202020204" pitchFamily="34" charset="0"/>
                        </a:rPr>
                        <a:t> - </a:t>
                      </a:r>
                      <a:r>
                        <a:rPr lang="en-US" sz="1000" b="0" i="0" u="none" strike="noStrike" dirty="0" err="1">
                          <a:solidFill>
                            <a:srgbClr val="000000"/>
                          </a:solidFill>
                          <a:effectLst/>
                          <a:latin typeface="Arial" panose="020B0604020202020204" pitchFamily="34" charset="0"/>
                        </a:rPr>
                        <a:t>ru</a:t>
                      </a:r>
                      <a:endParaRPr lang="en-US" sz="10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4232022"/>
                  </a:ext>
                </a:extLst>
              </a:tr>
              <a:tr h="485896">
                <a:tc>
                  <a:txBody>
                    <a:bodyPr/>
                    <a:lstStyle/>
                    <a:p>
                      <a:pPr algn="ctr" fontAlgn="b"/>
                      <a:r>
                        <a:rPr lang="en-US" sz="1050" b="0" i="0" u="none" strike="noStrike" dirty="0">
                          <a:solidFill>
                            <a:srgbClr val="000000"/>
                          </a:solidFill>
                          <a:effectLst/>
                          <a:latin typeface="Myriad pro"/>
                        </a:rPr>
                        <a:t>8</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Arial" panose="020B0604020202020204" pitchFamily="34" charset="0"/>
                        </a:rPr>
                        <a:t>distiluse - base - multilingual</a:t>
                      </a:r>
                      <a:br>
                        <a:rPr lang="en-US" sz="1000" b="0" i="0" u="none" strike="noStrike">
                          <a:solidFill>
                            <a:srgbClr val="000000"/>
                          </a:solidFill>
                          <a:effectLst/>
                          <a:latin typeface="Arial" panose="020B0604020202020204" pitchFamily="34" charset="0"/>
                        </a:rPr>
                      </a:br>
                      <a:r>
                        <a:rPr lang="en-US" sz="1000" b="0" i="0" u="none" strike="noStrike">
                          <a:solidFill>
                            <a:srgbClr val="000000"/>
                          </a:solidFill>
                          <a:effectLst/>
                          <a:latin typeface="Arial" panose="020B0604020202020204" pitchFamily="34" charset="0"/>
                        </a:rPr>
                        <a:t>cased - v1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7617718"/>
                  </a:ext>
                </a:extLst>
              </a:tr>
              <a:tr h="485896">
                <a:tc>
                  <a:txBody>
                    <a:bodyPr/>
                    <a:lstStyle/>
                    <a:p>
                      <a:pPr algn="ctr" fontAlgn="b"/>
                      <a:r>
                        <a:rPr lang="en-US" sz="1050" b="0" i="0" u="none" strike="noStrike" dirty="0">
                          <a:solidFill>
                            <a:srgbClr val="000000"/>
                          </a:solidFill>
                          <a:effectLst/>
                          <a:latin typeface="Myriad pro"/>
                        </a:rPr>
                        <a:t>9</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err="1">
                          <a:solidFill>
                            <a:srgbClr val="000000"/>
                          </a:solidFill>
                          <a:effectLst/>
                          <a:latin typeface="Arial" panose="020B0604020202020204" pitchFamily="34" charset="0"/>
                        </a:rPr>
                        <a:t>DeepPavlov</a:t>
                      </a:r>
                      <a:r>
                        <a:rPr lang="en-US" sz="1000" b="1" i="0" u="none" strike="noStrike" dirty="0">
                          <a:solidFill>
                            <a:srgbClr val="000000"/>
                          </a:solidFill>
                          <a:effectLst/>
                          <a:latin typeface="Arial" panose="020B0604020202020204" pitchFamily="34" charset="0"/>
                        </a:rPr>
                        <a:t> / </a:t>
                      </a:r>
                      <a:r>
                        <a:rPr lang="en-US" sz="1000" b="1" i="0" u="none" strike="noStrike" dirty="0" err="1">
                          <a:solidFill>
                            <a:srgbClr val="000000"/>
                          </a:solidFill>
                          <a:effectLst/>
                          <a:latin typeface="Arial" panose="020B0604020202020204" pitchFamily="34" charset="0"/>
                        </a:rPr>
                        <a:t>rubert</a:t>
                      </a:r>
                      <a:r>
                        <a:rPr lang="en-US" sz="1000" b="1" i="0" u="none" strike="noStrike" dirty="0">
                          <a:solidFill>
                            <a:srgbClr val="000000"/>
                          </a:solidFill>
                          <a:effectLst/>
                          <a:latin typeface="Arial" panose="020B0604020202020204" pitchFamily="34" charset="0"/>
                        </a:rPr>
                        <a:t> - base - cased</a:t>
                      </a:r>
                      <a:br>
                        <a:rPr lang="en-US" sz="1000" b="1" i="0" u="none" strike="noStrike" dirty="0">
                          <a:solidFill>
                            <a:srgbClr val="000000"/>
                          </a:solidFill>
                          <a:effectLst/>
                          <a:latin typeface="Arial" panose="020B0604020202020204" pitchFamily="34" charset="0"/>
                        </a:rPr>
                      </a:br>
                      <a:r>
                        <a:rPr lang="en-US" sz="1000" b="1" i="0" u="none" strike="noStrike" dirty="0">
                          <a:solidFill>
                            <a:srgbClr val="000000"/>
                          </a:solidFill>
                          <a:effectLst/>
                          <a:latin typeface="Arial" panose="020B0604020202020204" pitchFamily="34" charset="0"/>
                        </a:rPr>
                        <a:t>sentence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343517"/>
                  </a:ext>
                </a:extLst>
              </a:tr>
              <a:tr h="485896">
                <a:tc>
                  <a:txBody>
                    <a:bodyPr/>
                    <a:lstStyle/>
                    <a:p>
                      <a:pPr algn="ctr" fontAlgn="b"/>
                      <a:r>
                        <a:rPr lang="en-US" sz="1050" b="0" i="0" u="none" strike="noStrike" dirty="0">
                          <a:solidFill>
                            <a:srgbClr val="000000"/>
                          </a:solidFill>
                          <a:effectLst/>
                          <a:latin typeface="Myriad pro"/>
                        </a:rPr>
                        <a:t>10</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Arial" panose="020B0604020202020204" pitchFamily="34" charset="0"/>
                        </a:rPr>
                        <a:t>laser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000" b="0" i="0" u="none" strike="noStrike" dirty="0">
                          <a:solidFill>
                            <a:srgbClr val="000000"/>
                          </a:solidFill>
                          <a:effectLst/>
                          <a:latin typeface="Arial" panose="020B0604020202020204" pitchFamily="34" charset="0"/>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7300269"/>
                  </a:ext>
                </a:extLst>
              </a:tr>
            </a:tbl>
          </a:graphicData>
        </a:graphic>
      </p:graphicFrame>
      <p:graphicFrame>
        <p:nvGraphicFramePr>
          <p:cNvPr id="14" name="Таблица 13">
            <a:extLst>
              <a:ext uri="{FF2B5EF4-FFF2-40B4-BE49-F238E27FC236}">
                <a16:creationId xmlns:a16="http://schemas.microsoft.com/office/drawing/2014/main" id="{3A6999C4-75CE-4019-98AF-44B6085F508D}"/>
              </a:ext>
            </a:extLst>
          </p:cNvPr>
          <p:cNvGraphicFramePr>
            <a:graphicFrameLocks noGrp="1"/>
          </p:cNvGraphicFramePr>
          <p:nvPr>
            <p:extLst>
              <p:ext uri="{D42A27DB-BD31-4B8C-83A1-F6EECF244321}">
                <p14:modId xmlns:p14="http://schemas.microsoft.com/office/powerpoint/2010/main" val="2975493611"/>
              </p:ext>
            </p:extLst>
          </p:nvPr>
        </p:nvGraphicFramePr>
        <p:xfrm>
          <a:off x="4238802" y="1302257"/>
          <a:ext cx="3500005" cy="5015301"/>
        </p:xfrm>
        <a:graphic>
          <a:graphicData uri="http://schemas.openxmlformats.org/drawingml/2006/table">
            <a:tbl>
              <a:tblPr/>
              <a:tblGrid>
                <a:gridCol w="359485">
                  <a:extLst>
                    <a:ext uri="{9D8B030D-6E8A-4147-A177-3AD203B41FA5}">
                      <a16:colId xmlns:a16="http://schemas.microsoft.com/office/drawing/2014/main" val="111849512"/>
                    </a:ext>
                  </a:extLst>
                </a:gridCol>
                <a:gridCol w="1880048">
                  <a:extLst>
                    <a:ext uri="{9D8B030D-6E8A-4147-A177-3AD203B41FA5}">
                      <a16:colId xmlns:a16="http://schemas.microsoft.com/office/drawing/2014/main" val="2464870064"/>
                    </a:ext>
                  </a:extLst>
                </a:gridCol>
                <a:gridCol w="1260472">
                  <a:extLst>
                    <a:ext uri="{9D8B030D-6E8A-4147-A177-3AD203B41FA5}">
                      <a16:colId xmlns:a16="http://schemas.microsoft.com/office/drawing/2014/main" val="4116054657"/>
                    </a:ext>
                  </a:extLst>
                </a:gridCol>
              </a:tblGrid>
              <a:tr h="234570">
                <a:tc>
                  <a:txBody>
                    <a:bodyPr/>
                    <a:lstStyle/>
                    <a:p>
                      <a:pPr algn="ctr" fontAlgn="b"/>
                      <a:r>
                        <a:rPr lang="ru-RU" sz="1050" b="1" i="0" u="none" strike="noStrike" dirty="0">
                          <a:solidFill>
                            <a:srgbClr val="000000"/>
                          </a:solidFill>
                          <a:effectLst/>
                          <a:latin typeface="Myriad pro"/>
                        </a:rPr>
                        <a:t>№</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fontAlgn="b"/>
                      <a:r>
                        <a:rPr lang="ru-RU" sz="1050" b="1" i="0" u="none" strike="noStrike" dirty="0">
                          <a:solidFill>
                            <a:srgbClr val="000000"/>
                          </a:solidFill>
                          <a:effectLst/>
                          <a:latin typeface="Myriad pro"/>
                        </a:rPr>
                        <a:t>Модель</a:t>
                      </a: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tc>
                  <a:txBody>
                    <a:bodyPr/>
                    <a:lstStyle/>
                    <a:p>
                      <a:pPr algn="ctr" fontAlgn="b"/>
                      <a:r>
                        <a:rPr lang="en-US" sz="1050" b="1" i="0" u="none" strike="noStrike" dirty="0">
                          <a:solidFill>
                            <a:srgbClr val="000000"/>
                          </a:solidFill>
                          <a:effectLst/>
                          <a:latin typeface="Myriad pro"/>
                        </a:rPr>
                        <a:t>ROC-AUC </a:t>
                      </a:r>
                      <a:r>
                        <a:rPr lang="ru-RU" sz="1050" b="1" i="0" u="none" strike="noStrike" dirty="0">
                          <a:solidFill>
                            <a:srgbClr val="000000"/>
                          </a:solidFill>
                          <a:effectLst/>
                          <a:latin typeface="Myriad pro"/>
                        </a:rPr>
                        <a:t>на </a:t>
                      </a:r>
                      <a:r>
                        <a:rPr lang="en-US" sz="1050" b="1" i="0" u="none" strike="noStrike" dirty="0">
                          <a:solidFill>
                            <a:srgbClr val="000000"/>
                          </a:solidFill>
                          <a:effectLst/>
                          <a:latin typeface="Myriad pro"/>
                        </a:rPr>
                        <a:t>SA</a:t>
                      </a:r>
                      <a:endParaRPr lang="ru-RU" sz="1050" b="1"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BE3"/>
                    </a:solidFill>
                  </a:tcPr>
                </a:tc>
                <a:extLst>
                  <a:ext uri="{0D108BD9-81ED-4DB2-BD59-A6C34878D82A}">
                    <a16:rowId xmlns:a16="http://schemas.microsoft.com/office/drawing/2014/main" val="4287217296"/>
                  </a:ext>
                </a:extLst>
              </a:tr>
              <a:tr h="475614">
                <a:tc>
                  <a:txBody>
                    <a:bodyPr/>
                    <a:lstStyle/>
                    <a:p>
                      <a:pPr algn="ctr" fontAlgn="b"/>
                      <a:r>
                        <a:rPr lang="en-US" sz="1050" b="0" i="0" u="none" strike="noStrike" dirty="0">
                          <a:solidFill>
                            <a:srgbClr val="000000"/>
                          </a:solidFill>
                          <a:effectLst/>
                          <a:latin typeface="Myriad pro"/>
                        </a:rPr>
                        <a:t>11</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dirty="0">
                          <a:solidFill>
                            <a:srgbClr val="000000"/>
                          </a:solidFill>
                          <a:effectLst/>
                          <a:latin typeface="Myriad pro"/>
                          <a:ea typeface="+mn-ea"/>
                          <a:cs typeface="+mn-cs"/>
                        </a:rPr>
                        <a:t>cointegrated / </a:t>
                      </a:r>
                      <a:r>
                        <a:rPr lang="en-US" sz="1050" b="0" i="0" u="none" strike="noStrike" kern="1200" dirty="0" err="1">
                          <a:solidFill>
                            <a:srgbClr val="000000"/>
                          </a:solidFill>
                          <a:effectLst/>
                          <a:latin typeface="Myriad pro"/>
                          <a:ea typeface="+mn-ea"/>
                          <a:cs typeface="+mn-cs"/>
                        </a:rPr>
                        <a:t>rubert</a:t>
                      </a:r>
                      <a:r>
                        <a:rPr lang="en-US" sz="1050" b="0" i="0" u="none" strike="noStrike" kern="1200" dirty="0">
                          <a:solidFill>
                            <a:srgbClr val="000000"/>
                          </a:solidFill>
                          <a:effectLst/>
                          <a:latin typeface="Myriad pro"/>
                          <a:ea typeface="+mn-ea"/>
                          <a:cs typeface="+mn-cs"/>
                        </a:rPr>
                        <a:t> - tiny2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a:solidFill>
                            <a:srgbClr val="000000"/>
                          </a:solidFill>
                          <a:effectLst/>
                          <a:latin typeface="Myriad pro"/>
                          <a:ea typeface="+mn-ea"/>
                          <a:cs typeface="+mn-cs"/>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069874"/>
                  </a:ext>
                </a:extLst>
              </a:tr>
              <a:tr h="417435">
                <a:tc>
                  <a:txBody>
                    <a:bodyPr/>
                    <a:lstStyle/>
                    <a:p>
                      <a:pPr algn="ctr" fontAlgn="b"/>
                      <a:r>
                        <a:rPr lang="en-US" sz="1050" b="0" i="0" u="none" strike="noStrike" dirty="0">
                          <a:solidFill>
                            <a:srgbClr val="000000"/>
                          </a:solidFill>
                          <a:effectLst/>
                          <a:latin typeface="Myriad pro"/>
                        </a:rPr>
                        <a:t>12</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a:solidFill>
                            <a:srgbClr val="000000"/>
                          </a:solidFill>
                          <a:effectLst/>
                          <a:latin typeface="Myriad pro"/>
                          <a:ea typeface="+mn-ea"/>
                          <a:cs typeface="+mn-cs"/>
                        </a:rPr>
                        <a:t>DeepPavlov / distilrubert - base</a:t>
                      </a:r>
                      <a:br>
                        <a:rPr lang="en-US" sz="1050" b="0" i="0" u="none" strike="noStrike" kern="1200">
                          <a:solidFill>
                            <a:srgbClr val="000000"/>
                          </a:solidFill>
                          <a:effectLst/>
                          <a:latin typeface="Myriad pro"/>
                          <a:ea typeface="+mn-ea"/>
                          <a:cs typeface="+mn-cs"/>
                        </a:rPr>
                      </a:br>
                      <a:r>
                        <a:rPr lang="en-US" sz="1050" b="0" i="0" u="none" strike="noStrike" kern="1200">
                          <a:solidFill>
                            <a:srgbClr val="000000"/>
                          </a:solidFill>
                          <a:effectLst/>
                          <a:latin typeface="Myriad pro"/>
                          <a:ea typeface="+mn-ea"/>
                          <a:cs typeface="+mn-cs"/>
                        </a:rPr>
                        <a:t>cased - conversational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a:solidFill>
                            <a:srgbClr val="000000"/>
                          </a:solidFill>
                          <a:effectLst/>
                          <a:latin typeface="Myriad pro"/>
                          <a:ea typeface="+mn-ea"/>
                          <a:cs typeface="+mn-cs"/>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894628"/>
                  </a:ext>
                </a:extLst>
              </a:tr>
              <a:tr h="485896">
                <a:tc>
                  <a:txBody>
                    <a:bodyPr/>
                    <a:lstStyle/>
                    <a:p>
                      <a:pPr algn="ctr" fontAlgn="b"/>
                      <a:r>
                        <a:rPr lang="en-US" sz="1050" b="0" i="0" u="none" strike="noStrike" dirty="0">
                          <a:solidFill>
                            <a:srgbClr val="000000"/>
                          </a:solidFill>
                          <a:effectLst/>
                          <a:latin typeface="Myriad pro"/>
                        </a:rPr>
                        <a:t>13</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dirty="0" err="1">
                          <a:solidFill>
                            <a:srgbClr val="000000"/>
                          </a:solidFill>
                          <a:effectLst/>
                          <a:latin typeface="Myriad pro"/>
                          <a:ea typeface="+mn-ea"/>
                          <a:cs typeface="+mn-cs"/>
                        </a:rPr>
                        <a:t>ft_geowac_full</a:t>
                      </a:r>
                      <a:endParaRPr lang="en-US" sz="1050" b="0" i="0" u="none" strike="noStrike" kern="1200" dirty="0">
                        <a:solidFill>
                          <a:srgbClr val="000000"/>
                        </a:solidFill>
                        <a:effectLst/>
                        <a:latin typeface="Myriad pro"/>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a:solidFill>
                            <a:srgbClr val="000000"/>
                          </a:solidFill>
                          <a:effectLst/>
                          <a:latin typeface="Myriad pro"/>
                          <a:ea typeface="+mn-ea"/>
                          <a:cs typeface="+mn-cs"/>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0255357"/>
                  </a:ext>
                </a:extLst>
              </a:tr>
              <a:tr h="485896">
                <a:tc>
                  <a:txBody>
                    <a:bodyPr/>
                    <a:lstStyle/>
                    <a:p>
                      <a:pPr algn="ctr" fontAlgn="b"/>
                      <a:r>
                        <a:rPr lang="en-US" sz="1050" b="0" i="0" u="none" strike="noStrike" dirty="0">
                          <a:solidFill>
                            <a:srgbClr val="000000"/>
                          </a:solidFill>
                          <a:effectLst/>
                          <a:latin typeface="Myriad pro"/>
                        </a:rPr>
                        <a:t>14</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dirty="0">
                          <a:solidFill>
                            <a:srgbClr val="000000"/>
                          </a:solidFill>
                          <a:effectLst/>
                          <a:latin typeface="Myriad pro"/>
                          <a:ea typeface="+mn-ea"/>
                          <a:cs typeface="+mn-cs"/>
                        </a:rPr>
                        <a:t>ft_geowac_21mb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a:solidFill>
                            <a:srgbClr val="000000"/>
                          </a:solidFill>
                          <a:effectLst/>
                          <a:latin typeface="Myriad pro"/>
                          <a:ea typeface="+mn-ea"/>
                          <a:cs typeface="+mn-cs"/>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657870"/>
                  </a:ext>
                </a:extLst>
              </a:tr>
              <a:tr h="485896">
                <a:tc>
                  <a:txBody>
                    <a:bodyPr/>
                    <a:lstStyle/>
                    <a:p>
                      <a:pPr algn="ctr" fontAlgn="b"/>
                      <a:r>
                        <a:rPr lang="en-US" sz="1050" b="0" i="0" u="none" strike="noStrike" dirty="0">
                          <a:solidFill>
                            <a:srgbClr val="000000"/>
                          </a:solidFill>
                          <a:effectLst/>
                          <a:latin typeface="Myriad pro"/>
                        </a:rPr>
                        <a:t>15</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a:solidFill>
                            <a:srgbClr val="000000"/>
                          </a:solidFill>
                          <a:effectLst/>
                          <a:latin typeface="Myriad pro"/>
                          <a:ea typeface="+mn-ea"/>
                          <a:cs typeface="+mn-cs"/>
                        </a:rPr>
                        <a:t>DeepPavlov / rubert - base - cased</a:t>
                      </a:r>
                      <a:br>
                        <a:rPr lang="en-US" sz="1050" b="0" i="0" u="none" strike="noStrike" kern="1200">
                          <a:solidFill>
                            <a:srgbClr val="000000"/>
                          </a:solidFill>
                          <a:effectLst/>
                          <a:latin typeface="Myriad pro"/>
                          <a:ea typeface="+mn-ea"/>
                          <a:cs typeface="+mn-cs"/>
                        </a:rPr>
                      </a:br>
                      <a:r>
                        <a:rPr lang="en-US" sz="1050" b="0" i="0" u="none" strike="noStrike" kern="1200">
                          <a:solidFill>
                            <a:srgbClr val="000000"/>
                          </a:solidFill>
                          <a:effectLst/>
                          <a:latin typeface="Myriad pro"/>
                          <a:ea typeface="+mn-ea"/>
                          <a:cs typeface="+mn-cs"/>
                        </a:rPr>
                        <a:t>conversational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046399"/>
                  </a:ext>
                </a:extLst>
              </a:tr>
              <a:tr h="485896">
                <a:tc>
                  <a:txBody>
                    <a:bodyPr/>
                    <a:lstStyle/>
                    <a:p>
                      <a:pPr algn="ctr" fontAlgn="b"/>
                      <a:r>
                        <a:rPr lang="en-US" sz="1050" b="0" i="0" u="none" strike="noStrike" dirty="0">
                          <a:solidFill>
                            <a:srgbClr val="000000"/>
                          </a:solidFill>
                          <a:effectLst/>
                          <a:latin typeface="Myriad pro"/>
                        </a:rPr>
                        <a:t>16</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a:solidFill>
                            <a:srgbClr val="000000"/>
                          </a:solidFill>
                          <a:effectLst/>
                          <a:latin typeface="Myriad pro"/>
                          <a:ea typeface="+mn-ea"/>
                          <a:cs typeface="+mn-cs"/>
                        </a:rPr>
                        <a:t>DeepPavlov / distilrubert - tiny</a:t>
                      </a:r>
                      <a:br>
                        <a:rPr lang="en-US" sz="1050" b="0" i="0" u="none" strike="noStrike" kern="1200">
                          <a:solidFill>
                            <a:srgbClr val="000000"/>
                          </a:solidFill>
                          <a:effectLst/>
                          <a:latin typeface="Myriad pro"/>
                          <a:ea typeface="+mn-ea"/>
                          <a:cs typeface="+mn-cs"/>
                        </a:rPr>
                      </a:br>
                      <a:r>
                        <a:rPr lang="en-US" sz="1050" b="0" i="0" u="none" strike="noStrike" kern="1200">
                          <a:solidFill>
                            <a:srgbClr val="000000"/>
                          </a:solidFill>
                          <a:effectLst/>
                          <a:latin typeface="Myriad pro"/>
                          <a:ea typeface="+mn-ea"/>
                          <a:cs typeface="+mn-cs"/>
                        </a:rPr>
                        <a:t>cased - conversational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8998465"/>
                  </a:ext>
                </a:extLst>
              </a:tr>
              <a:tr h="485896">
                <a:tc>
                  <a:txBody>
                    <a:bodyPr/>
                    <a:lstStyle/>
                    <a:p>
                      <a:pPr algn="ctr" fontAlgn="b"/>
                      <a:r>
                        <a:rPr lang="en-US" sz="1050" b="0" i="0" u="none" strike="noStrike" dirty="0">
                          <a:solidFill>
                            <a:srgbClr val="000000"/>
                          </a:solidFill>
                          <a:effectLst/>
                          <a:latin typeface="Myriad pro"/>
                        </a:rPr>
                        <a:t>17</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dirty="0" err="1">
                          <a:solidFill>
                            <a:srgbClr val="000000"/>
                          </a:solidFill>
                          <a:effectLst/>
                          <a:latin typeface="Myriad pro"/>
                          <a:ea typeface="+mn-ea"/>
                          <a:cs typeface="+mn-cs"/>
                        </a:rPr>
                        <a:t>sberbank</a:t>
                      </a:r>
                      <a:r>
                        <a:rPr lang="en-US" sz="1050" b="0" i="0" u="none" strike="noStrike" kern="1200" dirty="0">
                          <a:solidFill>
                            <a:srgbClr val="000000"/>
                          </a:solidFill>
                          <a:effectLst/>
                          <a:latin typeface="Myriad pro"/>
                          <a:ea typeface="+mn-ea"/>
                          <a:cs typeface="+mn-cs"/>
                        </a:rPr>
                        <a:t> - ai / </a:t>
                      </a:r>
                      <a:r>
                        <a:rPr lang="en-US" sz="1050" b="0" i="0" u="none" strike="noStrike" kern="1200" dirty="0" err="1">
                          <a:solidFill>
                            <a:srgbClr val="000000"/>
                          </a:solidFill>
                          <a:effectLst/>
                          <a:latin typeface="Myriad pro"/>
                          <a:ea typeface="+mn-ea"/>
                          <a:cs typeface="+mn-cs"/>
                        </a:rPr>
                        <a:t>ruRoberta</a:t>
                      </a:r>
                      <a:r>
                        <a:rPr lang="en-US" sz="1050" b="0" i="0" u="none" strike="noStrike" kern="1200" dirty="0">
                          <a:solidFill>
                            <a:srgbClr val="000000"/>
                          </a:solidFill>
                          <a:effectLst/>
                          <a:latin typeface="Myriad pro"/>
                          <a:ea typeface="+mn-ea"/>
                          <a:cs typeface="+mn-cs"/>
                        </a:rPr>
                        <a:t> - large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4232022"/>
                  </a:ext>
                </a:extLst>
              </a:tr>
              <a:tr h="485896">
                <a:tc>
                  <a:txBody>
                    <a:bodyPr/>
                    <a:lstStyle/>
                    <a:p>
                      <a:pPr algn="ctr" fontAlgn="b"/>
                      <a:r>
                        <a:rPr lang="en-US" sz="1050" b="0" i="0" u="none" strike="noStrike" dirty="0">
                          <a:solidFill>
                            <a:srgbClr val="000000"/>
                          </a:solidFill>
                          <a:effectLst/>
                          <a:latin typeface="Myriad pro"/>
                        </a:rPr>
                        <a:t>18</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a:solidFill>
                            <a:srgbClr val="000000"/>
                          </a:solidFill>
                          <a:effectLst/>
                          <a:latin typeface="Myriad pro"/>
                          <a:ea typeface="+mn-ea"/>
                          <a:cs typeface="+mn-cs"/>
                        </a:rPr>
                        <a:t>hashing 1000_char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7617718"/>
                  </a:ext>
                </a:extLst>
              </a:tr>
              <a:tr h="485896">
                <a:tc>
                  <a:txBody>
                    <a:bodyPr/>
                    <a:lstStyle/>
                    <a:p>
                      <a:pPr algn="ctr" fontAlgn="b"/>
                      <a:r>
                        <a:rPr lang="en-US" sz="1050" b="0" i="0" u="none" strike="noStrike" dirty="0">
                          <a:solidFill>
                            <a:srgbClr val="000000"/>
                          </a:solidFill>
                          <a:effectLst/>
                          <a:latin typeface="Myriad pro"/>
                        </a:rPr>
                        <a:t>19</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a:solidFill>
                            <a:srgbClr val="000000"/>
                          </a:solidFill>
                          <a:effectLst/>
                          <a:latin typeface="Myriad pro"/>
                          <a:ea typeface="+mn-ea"/>
                          <a:cs typeface="+mn-cs"/>
                        </a:rPr>
                        <a:t>cointegrated / rut5 - base</a:t>
                      </a:r>
                      <a:br>
                        <a:rPr lang="en-US" sz="1050" b="0" i="0" u="none" strike="noStrike" kern="1200">
                          <a:solidFill>
                            <a:srgbClr val="000000"/>
                          </a:solidFill>
                          <a:effectLst/>
                          <a:latin typeface="Myriad pro"/>
                          <a:ea typeface="+mn-ea"/>
                          <a:cs typeface="+mn-cs"/>
                        </a:rPr>
                      </a:br>
                      <a:r>
                        <a:rPr lang="en-US" sz="1050" b="0" i="0" u="none" strike="noStrike" kern="1200">
                          <a:solidFill>
                            <a:srgbClr val="000000"/>
                          </a:solidFill>
                          <a:effectLst/>
                          <a:latin typeface="Myriad pro"/>
                          <a:ea typeface="+mn-ea"/>
                          <a:cs typeface="+mn-cs"/>
                        </a:rPr>
                        <a:t>paraphraser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343517"/>
                  </a:ext>
                </a:extLst>
              </a:tr>
              <a:tr h="485896">
                <a:tc>
                  <a:txBody>
                    <a:bodyPr/>
                    <a:lstStyle/>
                    <a:p>
                      <a:pPr algn="ctr" fontAlgn="b"/>
                      <a:r>
                        <a:rPr lang="en-US" sz="1050" b="0" i="0" u="none" strike="noStrike" dirty="0">
                          <a:solidFill>
                            <a:srgbClr val="000000"/>
                          </a:solidFill>
                          <a:effectLst/>
                          <a:latin typeface="Myriad pro"/>
                        </a:rPr>
                        <a:t>20</a:t>
                      </a:r>
                      <a:endParaRPr lang="ru-RU" sz="1050" b="0" i="0" u="none" strike="noStrike" dirty="0">
                        <a:solidFill>
                          <a:srgbClr val="000000"/>
                        </a:solidFill>
                        <a:effectLst/>
                        <a:latin typeface="Myriad pro"/>
                      </a:endParaRPr>
                    </a:p>
                  </a:txBody>
                  <a:tcPr marL="4038" marR="4038" marT="40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en-US" sz="1050" b="0" i="0" u="none" strike="noStrike" kern="1200" dirty="0">
                          <a:solidFill>
                            <a:srgbClr val="000000"/>
                          </a:solidFill>
                          <a:effectLst/>
                          <a:latin typeface="Myriad pro"/>
                          <a:ea typeface="+mn-ea"/>
                          <a:cs typeface="+mn-cs"/>
                        </a:rPr>
                        <a:t>hashing_300_char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ru-RU" sz="1050" b="0" i="0" u="none" strike="noStrike" kern="1200" dirty="0">
                          <a:solidFill>
                            <a:srgbClr val="000000"/>
                          </a:solidFill>
                          <a:effectLst/>
                          <a:latin typeface="Myriad pro"/>
                          <a:ea typeface="+mn-ea"/>
                          <a:cs typeface="+mn-cs"/>
                        </a:rPr>
                        <a:t>0.67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7300269"/>
                  </a:ext>
                </a:extLst>
              </a:tr>
            </a:tbl>
          </a:graphicData>
        </a:graphic>
      </p:graphicFrame>
      <p:sp>
        <p:nvSpPr>
          <p:cNvPr id="5" name="Стрелка: вправо 4">
            <a:extLst>
              <a:ext uri="{FF2B5EF4-FFF2-40B4-BE49-F238E27FC236}">
                <a16:creationId xmlns:a16="http://schemas.microsoft.com/office/drawing/2014/main" id="{08435F8F-36DE-40CC-A158-82BAF5557D40}"/>
              </a:ext>
            </a:extLst>
          </p:cNvPr>
          <p:cNvSpPr/>
          <p:nvPr/>
        </p:nvSpPr>
        <p:spPr>
          <a:xfrm>
            <a:off x="3889169" y="3705101"/>
            <a:ext cx="290945" cy="243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a:extLst>
              <a:ext uri="{FF2B5EF4-FFF2-40B4-BE49-F238E27FC236}">
                <a16:creationId xmlns:a16="http://schemas.microsoft.com/office/drawing/2014/main" id="{C82DF434-FDBD-4E08-9BCB-FB1488999320}"/>
              </a:ext>
            </a:extLst>
          </p:cNvPr>
          <p:cNvSpPr txBox="1"/>
          <p:nvPr/>
        </p:nvSpPr>
        <p:spPr>
          <a:xfrm>
            <a:off x="7962596" y="1274013"/>
            <a:ext cx="3529059" cy="5047536"/>
          </a:xfrm>
          <a:prstGeom prst="rect">
            <a:avLst/>
          </a:prstGeom>
          <a:noFill/>
        </p:spPr>
        <p:txBody>
          <a:bodyPr wrap="square">
            <a:spAutoFit/>
          </a:bodyPr>
          <a:lstStyle/>
          <a:p>
            <a:pPr marL="285750" indent="-285750">
              <a:buFont typeface="Arial" panose="020B0604020202020204" pitchFamily="34" charset="0"/>
              <a:buChar char="•"/>
            </a:pPr>
            <a:r>
              <a:rPr lang="ru-RU" sz="1400" dirty="0">
                <a:solidFill>
                  <a:prstClr val="black"/>
                </a:solidFill>
                <a:latin typeface="Myriad pro"/>
                <a:cs typeface="Arial" panose="020B0604020202020204" pitchFamily="34" charset="0"/>
              </a:rPr>
              <a:t>Для задачи </a:t>
            </a:r>
            <a:r>
              <a:rPr lang="en-US" sz="1400" b="1" dirty="0">
                <a:solidFill>
                  <a:prstClr val="black"/>
                </a:solidFill>
                <a:latin typeface="Myriad pro"/>
                <a:cs typeface="Arial" panose="020B0604020202020204" pitchFamily="34" charset="0"/>
              </a:rPr>
              <a:t>sentiment analysis </a:t>
            </a:r>
            <a:r>
              <a:rPr lang="en-US" sz="1400" dirty="0">
                <a:solidFill>
                  <a:prstClr val="black"/>
                </a:solidFill>
                <a:latin typeface="Myriad pro"/>
                <a:cs typeface="Arial" panose="020B0604020202020204" pitchFamily="34" charset="0"/>
              </a:rPr>
              <a:t>(SA) </a:t>
            </a:r>
            <a:r>
              <a:rPr lang="ru-RU" sz="1400" dirty="0">
                <a:solidFill>
                  <a:prstClr val="black"/>
                </a:solidFill>
                <a:latin typeface="Myriad pro"/>
                <a:cs typeface="Arial" panose="020B0604020202020204" pitchFamily="34" charset="0"/>
              </a:rPr>
              <a:t>в рамках метрики </a:t>
            </a:r>
            <a:r>
              <a:rPr lang="en-US" sz="1400" b="1" dirty="0">
                <a:solidFill>
                  <a:prstClr val="black"/>
                </a:solidFill>
                <a:latin typeface="Myriad pro"/>
                <a:cs typeface="Arial" panose="020B0604020202020204" pitchFamily="34" charset="0"/>
              </a:rPr>
              <a:t>ROC AUC </a:t>
            </a:r>
            <a:r>
              <a:rPr lang="ru-RU" sz="1400" dirty="0">
                <a:solidFill>
                  <a:prstClr val="black"/>
                </a:solidFill>
                <a:latin typeface="Myriad pro"/>
                <a:cs typeface="Arial" panose="020B0604020202020204" pitchFamily="34" charset="0"/>
              </a:rPr>
              <a:t>наилучший результаты показывают модель </a:t>
            </a:r>
            <a:r>
              <a:rPr lang="en-US" sz="1400" b="1" dirty="0">
                <a:solidFill>
                  <a:prstClr val="black"/>
                </a:solidFill>
                <a:latin typeface="Myriad pro"/>
                <a:cs typeface="Arial" panose="020B0604020202020204" pitchFamily="34" charset="0"/>
              </a:rPr>
              <a:t>paraphrase</a:t>
            </a:r>
            <a:r>
              <a:rPr lang="en-US" sz="1400" dirty="0">
                <a:solidFill>
                  <a:prstClr val="black"/>
                </a:solidFill>
                <a:latin typeface="Myriad pro"/>
                <a:cs typeface="Arial" panose="020B0604020202020204" pitchFamily="34" charset="0"/>
              </a:rPr>
              <a:t> </a:t>
            </a:r>
            <a:r>
              <a:rPr lang="ru-RU" sz="1400" dirty="0">
                <a:solidFill>
                  <a:prstClr val="black"/>
                </a:solidFill>
                <a:latin typeface="Myriad pro"/>
                <a:cs typeface="Arial" panose="020B0604020202020204" pitchFamily="34" charset="0"/>
              </a:rPr>
              <a:t>и модель от </a:t>
            </a:r>
            <a:r>
              <a:rPr lang="en-US" sz="1400" b="1" dirty="0" err="1">
                <a:solidFill>
                  <a:prstClr val="black"/>
                </a:solidFill>
                <a:latin typeface="Myriad pro"/>
                <a:cs typeface="Arial" panose="020B0604020202020204" pitchFamily="34" charset="0"/>
              </a:rPr>
              <a:t>sBERT</a:t>
            </a:r>
            <a:endParaRPr lang="en-US" sz="1400" b="1"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endParaRPr lang="en-US" sz="1400" b="1" dirty="0">
              <a:solidFill>
                <a:prstClr val="black"/>
              </a:solidFill>
              <a:latin typeface="Myriad pro"/>
              <a:cs typeface="Arial" panose="020B0604020202020204" pitchFamily="34" charset="0"/>
            </a:endParaRPr>
          </a:p>
          <a:p>
            <a:pPr marL="285750" indent="-285750">
              <a:buFont typeface="Arial" panose="020B0604020202020204" pitchFamily="34" charset="0"/>
              <a:buChar char="•"/>
            </a:pPr>
            <a:r>
              <a:rPr lang="ru-RU" sz="1400" b="1" dirty="0">
                <a:solidFill>
                  <a:prstClr val="black"/>
                </a:solidFill>
                <a:latin typeface="Myriad pro"/>
                <a:cs typeface="Arial" panose="020B0604020202020204" pitchFamily="34" charset="0"/>
              </a:rPr>
              <a:t>Выводы автора</a:t>
            </a:r>
            <a:r>
              <a:rPr lang="en-US" sz="1400" b="1" dirty="0">
                <a:solidFill>
                  <a:prstClr val="black"/>
                </a:solidFill>
                <a:latin typeface="Myriad pro"/>
                <a:cs typeface="Arial" panose="020B0604020202020204" pitchFamily="34" charset="0"/>
              </a:rPr>
              <a:t>:</a:t>
            </a:r>
          </a:p>
          <a:p>
            <a:pPr lvl="1">
              <a:buFont typeface="Arial" panose="020B0604020202020204" pitchFamily="34" charset="0"/>
              <a:buChar char="•"/>
            </a:pPr>
            <a:r>
              <a:rPr lang="en-US" sz="1400" b="0" i="0" dirty="0">
                <a:solidFill>
                  <a:srgbClr val="111111"/>
                </a:solidFill>
                <a:effectLst/>
                <a:latin typeface="-apple-system"/>
              </a:rPr>
              <a:t> MUSE, rubert-tiny2, </a:t>
            </a:r>
            <a:r>
              <a:rPr lang="en-US" sz="1400" b="0" i="0" dirty="0" err="1">
                <a:solidFill>
                  <a:srgbClr val="111111"/>
                </a:solidFill>
                <a:effectLst/>
                <a:latin typeface="-apple-system"/>
              </a:rPr>
              <a:t>FT_geowac</a:t>
            </a:r>
            <a:r>
              <a:rPr lang="en-US" sz="1400" b="0" i="0" dirty="0">
                <a:solidFill>
                  <a:srgbClr val="111111"/>
                </a:solidFill>
                <a:effectLst/>
                <a:latin typeface="-apple-system"/>
              </a:rPr>
              <a:t>, Hashing_1000_char </a:t>
            </a:r>
            <a:r>
              <a:rPr lang="ru-RU" sz="1400" b="0" i="0" dirty="0">
                <a:solidFill>
                  <a:srgbClr val="111111"/>
                </a:solidFill>
                <a:effectLst/>
                <a:latin typeface="-apple-system"/>
              </a:rPr>
              <a:t>и </a:t>
            </a:r>
            <a:r>
              <a:rPr lang="en-US" sz="1400" b="0" i="0" dirty="0">
                <a:solidFill>
                  <a:srgbClr val="111111"/>
                </a:solidFill>
                <a:effectLst/>
                <a:latin typeface="-apple-system"/>
              </a:rPr>
              <a:t>Hashing_1000 </a:t>
            </a:r>
            <a:r>
              <a:rPr lang="ru-RU" sz="1400" b="0" i="0" dirty="0">
                <a:solidFill>
                  <a:srgbClr val="111111"/>
                </a:solidFill>
                <a:effectLst/>
                <a:latin typeface="-apple-system"/>
              </a:rPr>
              <a:t>обладают самым лучшим качеством для своей скорости на </a:t>
            </a:r>
            <a:r>
              <a:rPr lang="en-US" sz="1400" b="0" i="0" dirty="0">
                <a:solidFill>
                  <a:srgbClr val="111111"/>
                </a:solidFill>
                <a:effectLst/>
                <a:latin typeface="-apple-system"/>
              </a:rPr>
              <a:t>CPU;</a:t>
            </a:r>
          </a:p>
          <a:p>
            <a:pPr lvl="1">
              <a:buFont typeface="Arial" panose="020B0604020202020204" pitchFamily="34" charset="0"/>
              <a:buChar char="•"/>
            </a:pPr>
            <a:r>
              <a:rPr lang="en-US" sz="1400" b="0" i="0" dirty="0">
                <a:solidFill>
                  <a:srgbClr val="111111"/>
                </a:solidFill>
                <a:effectLst/>
                <a:latin typeface="-apple-system"/>
              </a:rPr>
              <a:t> MUSE, </a:t>
            </a:r>
            <a:r>
              <a:rPr lang="en-US" sz="1400" b="0" i="0" dirty="0" err="1">
                <a:solidFill>
                  <a:srgbClr val="111111"/>
                </a:solidFill>
                <a:effectLst/>
                <a:latin typeface="-apple-system"/>
              </a:rPr>
              <a:t>LaBSE</a:t>
            </a:r>
            <a:r>
              <a:rPr lang="en-US" sz="1400" b="0" i="0" dirty="0">
                <a:solidFill>
                  <a:srgbClr val="111111"/>
                </a:solidFill>
                <a:effectLst/>
                <a:latin typeface="-apple-system"/>
              </a:rPr>
              <a:t>, rubert-tiny2, </a:t>
            </a:r>
            <a:r>
              <a:rPr lang="ru-RU" sz="1400" b="0" i="0" dirty="0">
                <a:solidFill>
                  <a:srgbClr val="111111"/>
                </a:solidFill>
                <a:effectLst/>
                <a:latin typeface="-apple-system"/>
              </a:rPr>
              <a:t>и </a:t>
            </a:r>
            <a:r>
              <a:rPr lang="en-US" sz="1400" b="0" i="0" dirty="0" err="1">
                <a:solidFill>
                  <a:srgbClr val="111111"/>
                </a:solidFill>
                <a:effectLst/>
                <a:latin typeface="-apple-system"/>
              </a:rPr>
              <a:t>distilbert</a:t>
            </a:r>
            <a:r>
              <a:rPr lang="en-US" sz="1400" b="0" i="0" dirty="0">
                <a:solidFill>
                  <a:srgbClr val="111111"/>
                </a:solidFill>
                <a:effectLst/>
                <a:latin typeface="-apple-system"/>
              </a:rPr>
              <a:t>-tiny </a:t>
            </a:r>
            <a:r>
              <a:rPr lang="ru-RU" sz="1400" b="0" i="0" dirty="0">
                <a:solidFill>
                  <a:srgbClr val="111111"/>
                </a:solidFill>
                <a:effectLst/>
                <a:latin typeface="-apple-system"/>
              </a:rPr>
              <a:t>обладают наилучшим качеством для своей скорости на </a:t>
            </a:r>
            <a:r>
              <a:rPr lang="en-US" sz="1400" b="0" i="0" dirty="0">
                <a:solidFill>
                  <a:srgbClr val="111111"/>
                </a:solidFill>
                <a:effectLst/>
                <a:latin typeface="-apple-system"/>
              </a:rPr>
              <a:t>GPU;</a:t>
            </a:r>
          </a:p>
          <a:p>
            <a:pPr lvl="1">
              <a:buFont typeface="Arial" panose="020B0604020202020204" pitchFamily="34" charset="0"/>
              <a:buChar char="•"/>
            </a:pPr>
            <a:r>
              <a:rPr lang="en-US" sz="1400" b="0" i="0" dirty="0">
                <a:solidFill>
                  <a:srgbClr val="111111"/>
                </a:solidFill>
                <a:effectLst/>
                <a:latin typeface="-apple-system"/>
              </a:rPr>
              <a:t> MUSE, </a:t>
            </a:r>
            <a:r>
              <a:rPr lang="en-US" sz="1400" b="0" i="0" dirty="0" err="1">
                <a:solidFill>
                  <a:srgbClr val="111111"/>
                </a:solidFill>
                <a:effectLst/>
                <a:latin typeface="-apple-system"/>
              </a:rPr>
              <a:t>LaBSE</a:t>
            </a:r>
            <a:r>
              <a:rPr lang="en-US" sz="1400" b="0" i="0" dirty="0">
                <a:solidFill>
                  <a:srgbClr val="111111"/>
                </a:solidFill>
                <a:effectLst/>
                <a:latin typeface="-apple-system"/>
              </a:rPr>
              <a:t>, rubert-tiny2, </a:t>
            </a:r>
            <a:r>
              <a:rPr lang="en-US" sz="1400" b="0" i="0" dirty="0" err="1">
                <a:solidFill>
                  <a:srgbClr val="111111"/>
                </a:solidFill>
                <a:effectLst/>
                <a:latin typeface="-apple-system"/>
              </a:rPr>
              <a:t>rubert</a:t>
            </a:r>
            <a:r>
              <a:rPr lang="en-US" sz="1400" b="0" i="0" dirty="0">
                <a:solidFill>
                  <a:srgbClr val="111111"/>
                </a:solidFill>
                <a:effectLst/>
                <a:latin typeface="-apple-system"/>
              </a:rPr>
              <a:t>-tiny, FT_geowac_21mb, </a:t>
            </a:r>
            <a:r>
              <a:rPr lang="ru-RU" sz="1400" b="0" i="0" dirty="0">
                <a:solidFill>
                  <a:srgbClr val="111111"/>
                </a:solidFill>
                <a:effectLst/>
                <a:latin typeface="-apple-system"/>
              </a:rPr>
              <a:t>и </a:t>
            </a:r>
            <a:r>
              <a:rPr lang="en-US" sz="1400" b="0" i="0" dirty="0">
                <a:solidFill>
                  <a:srgbClr val="111111"/>
                </a:solidFill>
                <a:effectLst/>
                <a:latin typeface="-apple-system"/>
              </a:rPr>
              <a:t>Hashing_1000_char </a:t>
            </a:r>
            <a:r>
              <a:rPr lang="ru-RU" sz="1400" b="0" i="0" dirty="0">
                <a:solidFill>
                  <a:srgbClr val="111111"/>
                </a:solidFill>
                <a:effectLst/>
                <a:latin typeface="-apple-system"/>
              </a:rPr>
              <a:t>обладают наилучшим качеством для своего размера.</a:t>
            </a:r>
          </a:p>
          <a:p>
            <a:pPr marL="285750" indent="-285750">
              <a:buFont typeface="Arial" panose="020B0604020202020204" pitchFamily="34" charset="0"/>
              <a:buChar char="•"/>
            </a:pPr>
            <a:r>
              <a:rPr lang="ru-RU" sz="1400" dirty="0">
                <a:solidFill>
                  <a:prstClr val="black"/>
                </a:solidFill>
                <a:latin typeface="Myriad pro"/>
                <a:cs typeface="Arial" panose="020B0604020202020204" pitchFamily="34" charset="0"/>
              </a:rPr>
              <a:t>Мы попробовали разные варианты из этих и остановились </a:t>
            </a:r>
            <a:r>
              <a:rPr lang="en-US" sz="1400" dirty="0">
                <a:solidFill>
                  <a:prstClr val="black"/>
                </a:solidFill>
                <a:latin typeface="Myriad pro"/>
                <a:cs typeface="Arial" panose="020B0604020202020204" pitchFamily="34" charset="0"/>
              </a:rPr>
              <a:t>finetuned </a:t>
            </a:r>
            <a:r>
              <a:rPr lang="en-US" sz="1400" dirty="0" err="1">
                <a:solidFill>
                  <a:prstClr val="black"/>
                </a:solidFill>
                <a:latin typeface="Myriad pro"/>
                <a:cs typeface="Arial" panose="020B0604020202020204" pitchFamily="34" charset="0"/>
              </a:rPr>
              <a:t>ruRoBERTa</a:t>
            </a:r>
            <a:endParaRPr lang="ru-RU" sz="1400" dirty="0">
              <a:solidFill>
                <a:prstClr val="black"/>
              </a:solidFill>
              <a:latin typeface="Myriad pro"/>
              <a:cs typeface="Arial" panose="020B0604020202020204" pitchFamily="34" charset="0"/>
            </a:endParaRPr>
          </a:p>
        </p:txBody>
      </p:sp>
    </p:spTree>
    <p:extLst>
      <p:ext uri="{BB962C8B-B14F-4D97-AF65-F5344CB8AC3E}">
        <p14:creationId xmlns:p14="http://schemas.microsoft.com/office/powerpoint/2010/main" val="357906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Прямая соединительная линия 11">
            <a:extLst>
              <a:ext uri="{FF2B5EF4-FFF2-40B4-BE49-F238E27FC236}">
                <a16:creationId xmlns:a16="http://schemas.microsoft.com/office/drawing/2014/main" id="{C614277E-1402-A641-7AFC-DBE51A14C451}"/>
              </a:ext>
            </a:extLst>
          </p:cNvPr>
          <p:cNvCxnSpPr>
            <a:cxnSpLocks/>
          </p:cNvCxnSpPr>
          <p:nvPr/>
        </p:nvCxnSpPr>
        <p:spPr>
          <a:xfrm>
            <a:off x="236605" y="6415695"/>
            <a:ext cx="1179300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C577D3-343F-E1BF-3A96-059C86FFF8E2}"/>
              </a:ext>
            </a:extLst>
          </p:cNvPr>
          <p:cNvSpPr txBox="1"/>
          <p:nvPr/>
        </p:nvSpPr>
        <p:spPr>
          <a:xfrm>
            <a:off x="199597" y="6479572"/>
            <a:ext cx="10998200" cy="276999"/>
          </a:xfrm>
          <a:prstGeom prst="rect">
            <a:avLst/>
          </a:prstGeom>
          <a:noFill/>
        </p:spPr>
        <p:txBody>
          <a:bodyPr wrap="square" rtlCol="0">
            <a:spAutoFit/>
          </a:bodyPr>
          <a:lstStyle/>
          <a:p>
            <a:r>
              <a:rPr lang="ru-RU" sz="1200" dirty="0">
                <a:solidFill>
                  <a:schemeClr val="bg1">
                    <a:lumMod val="65000"/>
                  </a:schemeClr>
                </a:solidFill>
                <a:latin typeface="Myriad pro"/>
                <a:cs typeface="Arial" panose="020B0604020202020204" pitchFamily="34" charset="0"/>
              </a:rPr>
              <a:t>Источник: </a:t>
            </a:r>
            <a:r>
              <a:rPr lang="en-US" sz="1200" dirty="0">
                <a:solidFill>
                  <a:schemeClr val="bg1">
                    <a:lumMod val="65000"/>
                  </a:schemeClr>
                </a:solidFill>
                <a:latin typeface="Myriad pro"/>
                <a:cs typeface="Arial" panose="020B0604020202020204" pitchFamily="34" charset="0"/>
              </a:rPr>
              <a:t>https://habr.com/ru/articles/669674/</a:t>
            </a:r>
          </a:p>
        </p:txBody>
      </p:sp>
      <p:sp>
        <p:nvSpPr>
          <p:cNvPr id="4" name="Прямоугольник: скругленные углы 3">
            <a:extLst>
              <a:ext uri="{FF2B5EF4-FFF2-40B4-BE49-F238E27FC236}">
                <a16:creationId xmlns:a16="http://schemas.microsoft.com/office/drawing/2014/main" id="{A03B8659-6F08-0CE8-02E6-0F3F4EBD4807}"/>
              </a:ext>
            </a:extLst>
          </p:cNvPr>
          <p:cNvSpPr/>
          <p:nvPr/>
        </p:nvSpPr>
        <p:spPr>
          <a:xfrm>
            <a:off x="2794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solidFill>
                  <a:schemeClr val="bg1">
                    <a:lumMod val="65000"/>
                  </a:schemeClr>
                </a:solidFill>
                <a:latin typeface="Myriad pro"/>
              </a:rPr>
              <a:t>Резюме</a:t>
            </a:r>
          </a:p>
        </p:txBody>
      </p:sp>
      <p:sp>
        <p:nvSpPr>
          <p:cNvPr id="10" name="Прямоугольник: скругленные углы 9">
            <a:extLst>
              <a:ext uri="{FF2B5EF4-FFF2-40B4-BE49-F238E27FC236}">
                <a16:creationId xmlns:a16="http://schemas.microsoft.com/office/drawing/2014/main" id="{64FD4223-7332-25BF-65A7-724CDE4323C0}"/>
              </a:ext>
            </a:extLst>
          </p:cNvPr>
          <p:cNvSpPr/>
          <p:nvPr/>
        </p:nvSpPr>
        <p:spPr>
          <a:xfrm>
            <a:off x="3268133" y="165101"/>
            <a:ext cx="2667000" cy="253999"/>
          </a:xfrm>
          <a:prstGeom prst="roundRect">
            <a:avLst/>
          </a:prstGeom>
          <a:solidFill>
            <a:srgbClr val="253587"/>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latin typeface="Myriad pro"/>
              </a:rPr>
              <a:t>Анализ</a:t>
            </a:r>
          </a:p>
        </p:txBody>
      </p:sp>
      <p:sp>
        <p:nvSpPr>
          <p:cNvPr id="27" name="Прямоугольник: скругленные углы 26">
            <a:extLst>
              <a:ext uri="{FF2B5EF4-FFF2-40B4-BE49-F238E27FC236}">
                <a16:creationId xmlns:a16="http://schemas.microsoft.com/office/drawing/2014/main" id="{ECD96C2C-978D-AFE9-82F7-8B55D3C6F589}"/>
              </a:ext>
            </a:extLst>
          </p:cNvPr>
          <p:cNvSpPr/>
          <p:nvPr/>
        </p:nvSpPr>
        <p:spPr>
          <a:xfrm>
            <a:off x="6256866"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Расчёты</a:t>
            </a:r>
          </a:p>
        </p:txBody>
      </p:sp>
      <p:sp>
        <p:nvSpPr>
          <p:cNvPr id="32" name="Прямоугольник: скругленные углы 31">
            <a:extLst>
              <a:ext uri="{FF2B5EF4-FFF2-40B4-BE49-F238E27FC236}">
                <a16:creationId xmlns:a16="http://schemas.microsoft.com/office/drawing/2014/main" id="{1510EB90-F2CE-FD8E-BDF5-B88954A3FA96}"/>
              </a:ext>
            </a:extLst>
          </p:cNvPr>
          <p:cNvSpPr/>
          <p:nvPr/>
        </p:nvSpPr>
        <p:spPr>
          <a:xfrm>
            <a:off x="9245600" y="165101"/>
            <a:ext cx="2667000" cy="253999"/>
          </a:xfrm>
          <a:prstGeom prst="roundRect">
            <a:avLst/>
          </a:prstGeom>
          <a:solidFill>
            <a:schemeClr val="bg1"/>
          </a:solidFill>
          <a:ln>
            <a:no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a:solidFill>
                  <a:schemeClr val="bg1">
                    <a:lumMod val="65000"/>
                  </a:schemeClr>
                </a:solidFill>
                <a:latin typeface="Myriad pro"/>
              </a:rPr>
              <a:t>Приложение</a:t>
            </a:r>
          </a:p>
        </p:txBody>
      </p:sp>
      <p:cxnSp>
        <p:nvCxnSpPr>
          <p:cNvPr id="50" name="Прямая соединительная линия 49">
            <a:extLst>
              <a:ext uri="{FF2B5EF4-FFF2-40B4-BE49-F238E27FC236}">
                <a16:creationId xmlns:a16="http://schemas.microsoft.com/office/drawing/2014/main" id="{13BC8490-B335-6CFC-B889-484199BF7FEC}"/>
              </a:ext>
            </a:extLst>
          </p:cNvPr>
          <p:cNvCxnSpPr/>
          <p:nvPr/>
        </p:nvCxnSpPr>
        <p:spPr>
          <a:xfrm>
            <a:off x="323850" y="1181017"/>
            <a:ext cx="1154430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F95EF2C-B0D7-1391-5FFE-6CD7A74A89C4}"/>
              </a:ext>
            </a:extLst>
          </p:cNvPr>
          <p:cNvSpPr txBox="1"/>
          <p:nvPr/>
        </p:nvSpPr>
        <p:spPr>
          <a:xfrm>
            <a:off x="323850" y="546099"/>
            <a:ext cx="11588750" cy="461665"/>
          </a:xfrm>
          <a:prstGeom prst="rect">
            <a:avLst/>
          </a:prstGeom>
          <a:noFill/>
        </p:spPr>
        <p:txBody>
          <a:bodyPr wrap="square" rtlCol="0">
            <a:spAutoFit/>
          </a:bodyPr>
          <a:lstStyle/>
          <a:p>
            <a:r>
              <a:rPr lang="ru-RU" sz="2400" dirty="0">
                <a:solidFill>
                  <a:srgbClr val="253587"/>
                </a:solidFill>
                <a:latin typeface="Myriad pro"/>
                <a:cs typeface="Arial" panose="020B0604020202020204" pitchFamily="34" charset="0"/>
              </a:rPr>
              <a:t>Рейтинг русскоязычных </a:t>
            </a:r>
            <a:r>
              <a:rPr lang="ru-RU" sz="2400" dirty="0" err="1">
                <a:solidFill>
                  <a:srgbClr val="253587"/>
                </a:solidFill>
                <a:latin typeface="Myriad pro"/>
                <a:cs typeface="Arial" panose="020B0604020202020204" pitchFamily="34" charset="0"/>
              </a:rPr>
              <a:t>энкодеров</a:t>
            </a:r>
            <a:r>
              <a:rPr lang="ru-RU" sz="2400" dirty="0">
                <a:solidFill>
                  <a:srgbClr val="253587"/>
                </a:solidFill>
                <a:latin typeface="Myriad pro"/>
                <a:cs typeface="Arial" panose="020B0604020202020204" pitchFamily="34" charset="0"/>
              </a:rPr>
              <a:t> предложений, график 1</a:t>
            </a:r>
            <a:endParaRPr lang="ru-RU" sz="2000" dirty="0">
              <a:latin typeface="Myriad pro"/>
              <a:cs typeface="Arial" panose="020B0604020202020204" pitchFamily="34" charset="0"/>
            </a:endParaRPr>
          </a:p>
        </p:txBody>
      </p:sp>
      <p:pic>
        <p:nvPicPr>
          <p:cNvPr id="5" name="Рисунок 4">
            <a:extLst>
              <a:ext uri="{FF2B5EF4-FFF2-40B4-BE49-F238E27FC236}">
                <a16:creationId xmlns:a16="http://schemas.microsoft.com/office/drawing/2014/main" id="{04ECA371-0F0B-43C8-855D-D2D98383F517}"/>
              </a:ext>
            </a:extLst>
          </p:cNvPr>
          <p:cNvPicPr>
            <a:picLocks noChangeAspect="1"/>
          </p:cNvPicPr>
          <p:nvPr/>
        </p:nvPicPr>
        <p:blipFill>
          <a:blip r:embed="rId2"/>
          <a:stretch>
            <a:fillRect/>
          </a:stretch>
        </p:blipFill>
        <p:spPr>
          <a:xfrm>
            <a:off x="219514" y="1441486"/>
            <a:ext cx="11431237" cy="4212291"/>
          </a:xfrm>
          <a:prstGeom prst="rect">
            <a:avLst/>
          </a:prstGeom>
        </p:spPr>
      </p:pic>
    </p:spTree>
    <p:extLst>
      <p:ext uri="{BB962C8B-B14F-4D97-AF65-F5344CB8AC3E}">
        <p14:creationId xmlns:p14="http://schemas.microsoft.com/office/powerpoint/2010/main" val="53423689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TotalTime>
  <Words>1314</Words>
  <Application>Microsoft Office PowerPoint</Application>
  <PresentationFormat>Широкоэкранный</PresentationFormat>
  <Paragraphs>295</Paragraphs>
  <Slides>16</Slides>
  <Notes>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-apple-system</vt:lpstr>
      <vt:lpstr>Arial</vt:lpstr>
      <vt:lpstr>Calibri</vt:lpstr>
      <vt:lpstr>Calibri Light</vt:lpstr>
      <vt:lpstr>Myriad pro</vt:lpstr>
      <vt:lpstr>Open Sans</vt:lpstr>
      <vt:lpstr>Roboto</vt:lpstr>
      <vt:lpstr>Söhne</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Ларионова Вера Максимовна</dc:creator>
  <cp:lastModifiedBy>Yuriy</cp:lastModifiedBy>
  <cp:revision>88</cp:revision>
  <dcterms:created xsi:type="dcterms:W3CDTF">2023-02-03T17:51:18Z</dcterms:created>
  <dcterms:modified xsi:type="dcterms:W3CDTF">2023-04-09T13:55:25Z</dcterms:modified>
</cp:coreProperties>
</file>